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9" r:id="rId4"/>
    <p:sldId id="258" r:id="rId5"/>
    <p:sldId id="260" r:id="rId6"/>
    <p:sldId id="261" r:id="rId7"/>
    <p:sldId id="262" r:id="rId8"/>
    <p:sldId id="263" r:id="rId9"/>
    <p:sldId id="264" r:id="rId10"/>
    <p:sldId id="265" r:id="rId11"/>
    <p:sldId id="266" r:id="rId12"/>
    <p:sldId id="268" r:id="rId13"/>
    <p:sldId id="267" r:id="rId14"/>
    <p:sldId id="269" r:id="rId15"/>
    <p:sldId id="270" r:id="rId16"/>
    <p:sldId id="271" r:id="rId17"/>
    <p:sldId id="282" r:id="rId18"/>
    <p:sldId id="275" r:id="rId19"/>
    <p:sldId id="276" r:id="rId20"/>
    <p:sldId id="273" r:id="rId21"/>
    <p:sldId id="274" r:id="rId22"/>
    <p:sldId id="280" r:id="rId23"/>
    <p:sldId id="281" r:id="rId24"/>
    <p:sldId id="283" r:id="rId25"/>
    <p:sldId id="277" r:id="rId26"/>
    <p:sldId id="278" r:id="rId27"/>
    <p:sldId id="279" r:id="rId28"/>
    <p:sldId id="286" r:id="rId29"/>
    <p:sldId id="285" r:id="rId30"/>
    <p:sldId id="284" r:id="rId31"/>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7" d="100"/>
          <a:sy n="77" d="100"/>
        </p:scale>
        <p:origin x="-102" y="-78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C1098C-F66F-4CF0-9B51-0805FC6A1A20}" type="datetimeFigureOut">
              <a:rPr lang="ru-RU" smtClean="0"/>
              <a:t>23.03.2018</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11CD90-C940-43B4-B39E-8A710356A75C}" type="slidenum">
              <a:rPr lang="ru-RU" smtClean="0"/>
              <a:t>‹#›</a:t>
            </a:fld>
            <a:endParaRPr lang="ru-RU"/>
          </a:p>
        </p:txBody>
      </p:sp>
    </p:spTree>
    <p:extLst>
      <p:ext uri="{BB962C8B-B14F-4D97-AF65-F5344CB8AC3E}">
        <p14:creationId xmlns:p14="http://schemas.microsoft.com/office/powerpoint/2010/main" val="2733333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3" name="Text Box 1"/>
          <p:cNvSpPr txBox="1">
            <a:spLocks noChangeArrowheads="1"/>
          </p:cNvSpPr>
          <p:nvPr/>
        </p:nvSpPr>
        <p:spPr bwMode="auto">
          <a:xfrm>
            <a:off x="2143125" y="695325"/>
            <a:ext cx="2571750" cy="3429000"/>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RU"/>
          </a:p>
        </p:txBody>
      </p:sp>
      <p:sp>
        <p:nvSpPr>
          <p:cNvPr id="44034" name="Text Box 2"/>
          <p:cNvSpPr txBox="1">
            <a:spLocks noChangeArrowheads="1"/>
          </p:cNvSpPr>
          <p:nvPr/>
        </p:nvSpPr>
        <p:spPr bwMode="auto">
          <a:xfrm>
            <a:off x="685800" y="4343400"/>
            <a:ext cx="5484813"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1"/>
          <p:cNvSpPr>
            <a:spLocks noGrp="1" noRot="1" noChangeAspect="1" noChangeArrowheads="1" noTextEdit="1"/>
          </p:cNvSpPr>
          <p:nvPr>
            <p:ph type="sldImg"/>
          </p:nvPr>
        </p:nvSpPr>
        <p:spPr>
          <a:xfrm>
            <a:off x="-14224000" y="-11796713"/>
            <a:ext cx="16637000" cy="124793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3" name="Rectangle 2"/>
          <p:cNvSpPr>
            <a:spLocks noGrp="1" noChangeArrowheads="1"/>
          </p:cNvSpPr>
          <p:nvPr>
            <p:ph type="body" idx="1"/>
          </p:nvPr>
        </p:nvSpPr>
        <p:spPr>
          <a:xfrm>
            <a:off x="685800" y="4343400"/>
            <a:ext cx="5472113" cy="4100513"/>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ru-RU" dirty="0" smtClean="0"/>
              <a:t>При моделировании хрупкого разрушения стекла под воздействием лазерного излучения были получены результаты, качественно соответствующие результатам эксперимента.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headEnd/>
            <a:tailEnd/>
          </a:ln>
        </p:spPr>
      </p:sp>
      <p:sp>
        <p:nvSpPr>
          <p:cNvPr id="28675"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ru-RU" altLang="ru-RU"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headEnd/>
            <a:tailEnd/>
          </a:ln>
        </p:spPr>
      </p:sp>
      <p:sp>
        <p:nvSpPr>
          <p:cNvPr id="28675"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ru-RU" altLang="ru-RU"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headEnd/>
            <a:tailEnd/>
          </a:ln>
        </p:spPr>
      </p:sp>
      <p:sp>
        <p:nvSpPr>
          <p:cNvPr id="28675"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ru-RU" altLang="ru-RU"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headEnd/>
            <a:tailEnd/>
          </a:ln>
        </p:spPr>
      </p:sp>
      <p:sp>
        <p:nvSpPr>
          <p:cNvPr id="28675"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ru-RU" altLang="ru-RU"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7" name="Text Box 1"/>
          <p:cNvSpPr txBox="1">
            <a:spLocks noChangeArrowheads="1"/>
          </p:cNvSpPr>
          <p:nvPr/>
        </p:nvSpPr>
        <p:spPr bwMode="auto">
          <a:xfrm>
            <a:off x="2143125" y="695325"/>
            <a:ext cx="2571750" cy="3429000"/>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RU"/>
          </a:p>
        </p:txBody>
      </p:sp>
      <p:sp>
        <p:nvSpPr>
          <p:cNvPr id="45058" name="Text Box 2"/>
          <p:cNvSpPr txBox="1">
            <a:spLocks noChangeArrowheads="1"/>
          </p:cNvSpPr>
          <p:nvPr/>
        </p:nvSpPr>
        <p:spPr bwMode="auto">
          <a:xfrm>
            <a:off x="685800" y="4343400"/>
            <a:ext cx="5484813"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R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headEnd/>
            <a:tailEnd/>
          </a:ln>
        </p:spPr>
      </p:sp>
      <p:sp>
        <p:nvSpPr>
          <p:cNvPr id="37891"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ru-RU" altLang="ru-RU"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26627" name="Text Box 2"/>
          <p:cNvSpPr txBox="1">
            <a:spLocks noChangeArrowheads="1"/>
          </p:cNvSpPr>
          <p:nvPr/>
        </p:nvSpPr>
        <p:spPr bwMode="auto">
          <a:xfrm>
            <a:off x="685800" y="4343400"/>
            <a:ext cx="5486400" cy="4114800"/>
          </a:xfrm>
          <a:prstGeom prst="rect">
            <a:avLst/>
          </a:prstGeom>
          <a:noFill/>
          <a:ln w="9525">
            <a:noFill/>
            <a:round/>
            <a:headEnd/>
            <a:tailEnd/>
          </a:ln>
          <a:effectLst/>
        </p:spPr>
        <p:txBody>
          <a:bodyPr wrap="none" anchor="ctr"/>
          <a:lstStyle/>
          <a:p>
            <a:endParaRPr lang="ru-R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28675" name="Text Box 2"/>
          <p:cNvSpPr txBox="1">
            <a:spLocks noChangeArrowheads="1"/>
          </p:cNvSpPr>
          <p:nvPr/>
        </p:nvSpPr>
        <p:spPr bwMode="auto">
          <a:xfrm>
            <a:off x="685800" y="4343400"/>
            <a:ext cx="5486400" cy="4114800"/>
          </a:xfrm>
          <a:prstGeom prst="rect">
            <a:avLst/>
          </a:prstGeom>
          <a:noFill/>
          <a:ln w="9525">
            <a:noFill/>
            <a:round/>
            <a:headEnd/>
            <a:tailEnd/>
          </a:ln>
          <a:effectLst/>
        </p:spPr>
        <p:txBody>
          <a:bodyPr wrap="none" anchor="ctr"/>
          <a:lstStyle/>
          <a:p>
            <a:endParaRPr lang="ru-R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19" name="Rectangle 2"/>
          <p:cNvSpPr>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RU"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1"/>
          <p:cNvSpPr>
            <a:spLocks noGrp="1" noRot="1" noChangeAspect="1" noChangeArrowheads="1" noTextEdit="1"/>
          </p:cNvSpPr>
          <p:nvPr>
            <p:ph type="sldImg"/>
          </p:nvPr>
        </p:nvSpPr>
        <p:spPr>
          <a:xfrm>
            <a:off x="-14224000" y="-11796713"/>
            <a:ext cx="16637000" cy="124793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3" name="Rectangle 2"/>
          <p:cNvSpPr>
            <a:spLocks noGrp="1" noChangeArrowheads="1"/>
          </p:cNvSpPr>
          <p:nvPr>
            <p:ph type="body" idx="1"/>
          </p:nvPr>
        </p:nvSpPr>
        <p:spPr>
          <a:xfrm>
            <a:off x="685800" y="4343400"/>
            <a:ext cx="5472113" cy="4100513"/>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endParaRPr lang="ru-RU"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headEnd/>
            <a:tailEnd/>
          </a:ln>
        </p:spPr>
      </p:sp>
      <p:sp>
        <p:nvSpPr>
          <p:cNvPr id="94211" name="Rectangle 2"/>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ru-RU"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headEnd/>
            <a:tailEnd/>
          </a:ln>
        </p:spPr>
      </p:sp>
      <p:sp>
        <p:nvSpPr>
          <p:cNvPr id="41987"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ru-RU" altLang="ru-RU"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t>23.03.2018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t>23.03.2018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t>23.03.2018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t>23.03.2018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B4C71EC6-210F-42DE-9C53-41977AD35B3D}" type="datetimeFigureOut">
              <a:rPr lang="ru-RU" smtClean="0"/>
              <a:t>23.03.2018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B4C71EC6-210F-42DE-9C53-41977AD35B3D}" type="datetimeFigureOut">
              <a:rPr lang="ru-RU" smtClean="0"/>
              <a:t>23.03.2018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B4C71EC6-210F-42DE-9C53-41977AD35B3D}" type="datetimeFigureOut">
              <a:rPr lang="ru-RU" smtClean="0"/>
              <a:t>23.03.2018</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B4C71EC6-210F-42DE-9C53-41977AD35B3D}" type="datetimeFigureOut">
              <a:rPr lang="ru-RU" smtClean="0"/>
              <a:t>23.03.2018</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4C71EC6-210F-42DE-9C53-41977AD35B3D}" type="datetimeFigureOut">
              <a:rPr lang="ru-RU" smtClean="0"/>
              <a:t>23.03.2018</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t>23.03.2018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t>23.03.2018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2000"/>
            <a:lum/>
          </a:blip>
          <a:srcRect/>
          <a:tile tx="0" ty="0" sx="60000" sy="6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C71EC6-210F-42DE-9C53-41977AD35B3D}" type="datetimeFigureOut">
              <a:rPr lang="ru-RU" smtClean="0"/>
              <a:t>23.03.2018</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9B0651-EE4F-4900-A07F-96A6BFA9D0F0}" type="slidenum">
              <a:rPr lang="ru-RU" smtClean="0"/>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340" y="836712"/>
            <a:ext cx="8954147" cy="1470025"/>
          </a:xfrm>
        </p:spPr>
        <p:txBody>
          <a:bodyPr>
            <a:normAutofit fontScale="90000"/>
          </a:bodyPr>
          <a:lstStyle/>
          <a:p>
            <a:r>
              <a:rPr lang="en-US" sz="3600" b="1" dirty="0"/>
              <a:t>Academician of the Russian Academy of Sciences</a:t>
            </a:r>
            <a:r>
              <a:rPr lang="ru-RU" sz="3600" dirty="0"/>
              <a:t/>
            </a:r>
            <a:br>
              <a:rPr lang="ru-RU" sz="3600" dirty="0"/>
            </a:br>
            <a:r>
              <a:rPr lang="ru-RU" b="1" dirty="0" err="1"/>
              <a:t>Kholodov</a:t>
            </a:r>
            <a:r>
              <a:rPr lang="ru-RU" b="1" dirty="0"/>
              <a:t> </a:t>
            </a:r>
            <a:r>
              <a:rPr lang="ru-RU" b="1" dirty="0" err="1"/>
              <a:t>Alexander</a:t>
            </a:r>
            <a:r>
              <a:rPr lang="ru-RU" b="1" dirty="0"/>
              <a:t> </a:t>
            </a:r>
            <a:r>
              <a:rPr lang="ru-RU" b="1" dirty="0" err="1"/>
              <a:t>Sergeevich</a:t>
            </a:r>
            <a:r>
              <a:rPr lang="ru-RU" dirty="0"/>
              <a:t/>
            </a:r>
            <a:br>
              <a:rPr lang="ru-RU" dirty="0"/>
            </a:br>
            <a:r>
              <a:rPr lang="en-US" b="1" dirty="0"/>
              <a:t>Life and Work</a:t>
            </a:r>
            <a:r>
              <a:rPr lang="ru-RU" dirty="0"/>
              <a:t/>
            </a:r>
            <a:br>
              <a:rPr lang="ru-RU" dirty="0"/>
            </a:br>
            <a:endParaRPr lang="ru-RU" dirty="0"/>
          </a:p>
        </p:txBody>
      </p:sp>
      <p:pic>
        <p:nvPicPr>
          <p:cNvPr id="1026" name="Рисунок 3" descr="http://www.icad.org.ru/wp-content/uploads/2013/03/KholodovAS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468503"/>
            <a:ext cx="4896544" cy="3675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422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6632"/>
            <a:ext cx="8229600" cy="1143000"/>
          </a:xfrm>
        </p:spPr>
        <p:txBody>
          <a:bodyPr/>
          <a:lstStyle/>
          <a:p>
            <a:endParaRPr lang="ru-RU" dirty="0"/>
          </a:p>
        </p:txBody>
      </p:sp>
      <p:sp>
        <p:nvSpPr>
          <p:cNvPr id="3" name="Объект 2"/>
          <p:cNvSpPr>
            <a:spLocks noGrp="1"/>
          </p:cNvSpPr>
          <p:nvPr>
            <p:ph idx="1"/>
          </p:nvPr>
        </p:nvSpPr>
        <p:spPr>
          <a:xfrm>
            <a:off x="179512" y="1196752"/>
            <a:ext cx="2736304" cy="5544616"/>
          </a:xfrm>
        </p:spPr>
        <p:txBody>
          <a:bodyPr>
            <a:normAutofit/>
          </a:bodyPr>
          <a:lstStyle/>
          <a:p>
            <a:pPr marL="0" lvl="0" indent="0">
              <a:buNone/>
            </a:pPr>
            <a:endParaRPr lang="ru-RU" sz="3000" b="1" dirty="0"/>
          </a:p>
        </p:txBody>
      </p:sp>
      <p:pic>
        <p:nvPicPr>
          <p:cNvPr id="7170" name="Picture 2" descr="F:\Конференция\Kh\IMG_20180315_14450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0000" y="1080000"/>
            <a:ext cx="4251960" cy="566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94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6632"/>
            <a:ext cx="8229600" cy="1143000"/>
          </a:xfrm>
        </p:spPr>
        <p:txBody>
          <a:bodyPr/>
          <a:lstStyle/>
          <a:p>
            <a:endParaRPr lang="ru-RU" dirty="0"/>
          </a:p>
        </p:txBody>
      </p:sp>
      <p:sp>
        <p:nvSpPr>
          <p:cNvPr id="3" name="Объект 2"/>
          <p:cNvSpPr>
            <a:spLocks noGrp="1"/>
          </p:cNvSpPr>
          <p:nvPr>
            <p:ph idx="1"/>
          </p:nvPr>
        </p:nvSpPr>
        <p:spPr>
          <a:xfrm>
            <a:off x="179512" y="1196752"/>
            <a:ext cx="2736304" cy="5544616"/>
          </a:xfrm>
        </p:spPr>
        <p:txBody>
          <a:bodyPr>
            <a:normAutofit/>
          </a:bodyPr>
          <a:lstStyle/>
          <a:p>
            <a:pPr marL="0" lvl="0" indent="0">
              <a:buNone/>
            </a:pPr>
            <a:endParaRPr lang="ru-RU" sz="3000" b="1" dirty="0"/>
          </a:p>
        </p:txBody>
      </p:sp>
      <p:pic>
        <p:nvPicPr>
          <p:cNvPr id="8194" name="Picture 2" descr="F:\Конференция\Kh\IMG_20180315_14452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0000" y="1080000"/>
            <a:ext cx="4251960" cy="566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538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6632"/>
            <a:ext cx="8229600" cy="1143000"/>
          </a:xfrm>
        </p:spPr>
        <p:txBody>
          <a:bodyPr/>
          <a:lstStyle/>
          <a:p>
            <a:r>
              <a:rPr lang="en-US" dirty="0" smtClean="0"/>
              <a:t>Modeling </a:t>
            </a:r>
            <a:r>
              <a:rPr lang="en-US" dirty="0"/>
              <a:t>on graphs </a:t>
            </a:r>
            <a:endParaRPr lang="ru-RU" dirty="0"/>
          </a:p>
        </p:txBody>
      </p:sp>
      <p:sp>
        <p:nvSpPr>
          <p:cNvPr id="3" name="Объект 2"/>
          <p:cNvSpPr>
            <a:spLocks noGrp="1"/>
          </p:cNvSpPr>
          <p:nvPr>
            <p:ph idx="1"/>
          </p:nvPr>
        </p:nvSpPr>
        <p:spPr>
          <a:xfrm>
            <a:off x="179512" y="1196752"/>
            <a:ext cx="4320480" cy="5544616"/>
          </a:xfrm>
        </p:spPr>
        <p:txBody>
          <a:bodyPr>
            <a:normAutofit/>
          </a:bodyPr>
          <a:lstStyle/>
          <a:p>
            <a:r>
              <a:rPr lang="en-US" sz="3600" dirty="0" smtClean="0"/>
              <a:t>blood flow</a:t>
            </a:r>
          </a:p>
          <a:p>
            <a:r>
              <a:rPr lang="en-US" sz="3600" dirty="0" smtClean="0"/>
              <a:t>respiratory system</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37464"/>
            <a:ext cx="9144000" cy="3720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descr="legko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364088" y="1080064"/>
            <a:ext cx="3517900" cy="2057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691031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6632"/>
            <a:ext cx="8229600" cy="1143000"/>
          </a:xfrm>
        </p:spPr>
        <p:txBody>
          <a:bodyPr/>
          <a:lstStyle/>
          <a:p>
            <a:r>
              <a:rPr lang="en-US" dirty="0" smtClean="0"/>
              <a:t>Modeling </a:t>
            </a:r>
            <a:r>
              <a:rPr lang="en-US" dirty="0"/>
              <a:t>on graphs </a:t>
            </a:r>
            <a:endParaRPr lang="ru-RU" dirty="0"/>
          </a:p>
        </p:txBody>
      </p:sp>
      <p:sp>
        <p:nvSpPr>
          <p:cNvPr id="3" name="Объект 2"/>
          <p:cNvSpPr>
            <a:spLocks noGrp="1"/>
          </p:cNvSpPr>
          <p:nvPr>
            <p:ph idx="1"/>
          </p:nvPr>
        </p:nvSpPr>
        <p:spPr>
          <a:xfrm>
            <a:off x="179512" y="1196752"/>
            <a:ext cx="4320480" cy="5544616"/>
          </a:xfrm>
        </p:spPr>
        <p:txBody>
          <a:bodyPr>
            <a:normAutofit/>
          </a:bodyPr>
          <a:lstStyle/>
          <a:p>
            <a:r>
              <a:rPr lang="en-US" sz="2800" dirty="0" smtClean="0"/>
              <a:t>flooding </a:t>
            </a:r>
            <a:r>
              <a:rPr lang="en-US" sz="2800" dirty="0"/>
              <a:t>and transfer of pollution in branched river basins </a:t>
            </a:r>
            <a:endParaRPr lang="en-US" sz="2800" dirty="0" smtClean="0"/>
          </a:p>
          <a:p>
            <a:r>
              <a:rPr lang="en-US" sz="2800" dirty="0" smtClean="0"/>
              <a:t>traffic </a:t>
            </a:r>
            <a:r>
              <a:rPr lang="en-US" sz="2800" dirty="0"/>
              <a:t>in metropolitan areas</a:t>
            </a:r>
          </a:p>
          <a:p>
            <a:r>
              <a:rPr lang="en-US" sz="2800" dirty="0"/>
              <a:t>information flows in regional electric networks</a:t>
            </a:r>
          </a:p>
          <a:p>
            <a:endParaRPr lang="ru-RU" sz="2800" b="1" dirty="0"/>
          </a:p>
        </p:txBody>
      </p:sp>
      <p:grpSp>
        <p:nvGrpSpPr>
          <p:cNvPr id="7" name="Группа 6"/>
          <p:cNvGrpSpPr/>
          <p:nvPr/>
        </p:nvGrpSpPr>
        <p:grpSpPr>
          <a:xfrm>
            <a:off x="4376607" y="1052736"/>
            <a:ext cx="4698605" cy="2952327"/>
            <a:chOff x="1619672" y="1052735"/>
            <a:chExt cx="8050359" cy="5058372"/>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052736"/>
              <a:ext cx="4032448" cy="5058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1686" y="1052735"/>
              <a:ext cx="3998345" cy="5058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9221"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b="4914"/>
          <a:stretch/>
        </p:blipFill>
        <p:spPr bwMode="auto">
          <a:xfrm>
            <a:off x="4788024" y="4005062"/>
            <a:ext cx="3787543" cy="2788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290" y="4581128"/>
            <a:ext cx="4305726" cy="2162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31401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6632"/>
            <a:ext cx="8229600" cy="1143000"/>
          </a:xfrm>
        </p:spPr>
        <p:txBody>
          <a:bodyPr>
            <a:normAutofit fontScale="90000"/>
          </a:bodyPr>
          <a:lstStyle/>
          <a:p>
            <a:r>
              <a:rPr lang="en-US" dirty="0" smtClean="0"/>
              <a:t>Distribution </a:t>
            </a:r>
            <a:r>
              <a:rPr lang="en-US" dirty="0"/>
              <a:t>of atmospheric pollution</a:t>
            </a:r>
            <a:endParaRPr lang="ru-RU" dirty="0"/>
          </a:p>
        </p:txBody>
      </p:sp>
      <p:sp>
        <p:nvSpPr>
          <p:cNvPr id="3" name="Объект 2"/>
          <p:cNvSpPr>
            <a:spLocks noGrp="1"/>
          </p:cNvSpPr>
          <p:nvPr>
            <p:ph idx="1"/>
          </p:nvPr>
        </p:nvSpPr>
        <p:spPr>
          <a:xfrm>
            <a:off x="179512" y="1196752"/>
            <a:ext cx="8568952" cy="3168352"/>
          </a:xfrm>
        </p:spPr>
        <p:txBody>
          <a:bodyPr>
            <a:normAutofit/>
          </a:bodyPr>
          <a:lstStyle/>
          <a:p>
            <a:r>
              <a:rPr lang="en-US" sz="3000" dirty="0" smtClean="0"/>
              <a:t>elliptic equations and systems on </a:t>
            </a:r>
            <a:r>
              <a:rPr lang="en-US" sz="3000" dirty="0" err="1" smtClean="0"/>
              <a:t>nonstructured</a:t>
            </a:r>
            <a:r>
              <a:rPr lang="en-US" sz="3000" dirty="0" smtClean="0"/>
              <a:t> (chaotic) grids</a:t>
            </a:r>
          </a:p>
          <a:p>
            <a:r>
              <a:rPr lang="en-US" sz="3000" dirty="0" smtClean="0"/>
              <a:t>positively determined </a:t>
            </a:r>
            <a:r>
              <a:rPr lang="en-US" sz="3000" dirty="0" err="1" smtClean="0"/>
              <a:t>Friedrichs</a:t>
            </a:r>
            <a:r>
              <a:rPr lang="en-US" sz="3000" dirty="0" smtClean="0"/>
              <a:t> schemes</a:t>
            </a:r>
            <a:endParaRPr lang="ru-RU" sz="3000" dirty="0"/>
          </a:p>
        </p:txBody>
      </p:sp>
      <p:grpSp>
        <p:nvGrpSpPr>
          <p:cNvPr id="4" name="Группа 3"/>
          <p:cNvGrpSpPr/>
          <p:nvPr/>
        </p:nvGrpSpPr>
        <p:grpSpPr>
          <a:xfrm>
            <a:off x="-60158" y="3284984"/>
            <a:ext cx="9217024" cy="2708920"/>
            <a:chOff x="-36512" y="2924944"/>
            <a:chExt cx="8780427" cy="2378127"/>
          </a:xfrm>
        </p:grpSpPr>
        <p:pic>
          <p:nvPicPr>
            <p:cNvPr id="1229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8452"/>
            <a:stretch/>
          </p:blipFill>
          <p:spPr bwMode="auto">
            <a:xfrm>
              <a:off x="-36512" y="2924944"/>
              <a:ext cx="2800091" cy="237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491" t="51061" b="31865"/>
            <a:stretch/>
          </p:blipFill>
          <p:spPr bwMode="auto">
            <a:xfrm>
              <a:off x="2763578" y="2996952"/>
              <a:ext cx="5980337" cy="230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373227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1676400"/>
            <a:ext cx="3730625" cy="3733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8" name="Text Box 4"/>
          <p:cNvSpPr txBox="1">
            <a:spLocks noChangeArrowheads="1"/>
          </p:cNvSpPr>
          <p:nvPr/>
        </p:nvSpPr>
        <p:spPr bwMode="auto">
          <a:xfrm>
            <a:off x="1355725" y="2852738"/>
            <a:ext cx="123507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RU"/>
          </a:p>
        </p:txBody>
      </p:sp>
      <p:sp>
        <p:nvSpPr>
          <p:cNvPr id="21509" name="Text Box 5"/>
          <p:cNvSpPr txBox="1">
            <a:spLocks noChangeArrowheads="1"/>
          </p:cNvSpPr>
          <p:nvPr/>
        </p:nvSpPr>
        <p:spPr bwMode="auto">
          <a:xfrm>
            <a:off x="1371600" y="2362200"/>
            <a:ext cx="12192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5pPr>
            <a:lvl6pPr marL="25146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6pPr>
            <a:lvl7pPr marL="29718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7pPr>
            <a:lvl8pPr marL="34290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8pPr>
            <a:lvl9pPr marL="38862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9pPr>
          </a:lstStyle>
          <a:p>
            <a:pPr>
              <a:spcBef>
                <a:spcPts val="1125"/>
              </a:spcBef>
              <a:buClrTx/>
              <a:buFontTx/>
              <a:buNone/>
            </a:pPr>
            <a:r>
              <a:rPr lang="ru-RU" sz="1800" dirty="0" err="1">
                <a:latin typeface="Tahoma" pitchFamily="32" charset="0"/>
                <a:ea typeface="DejaVu Sans" charset="0"/>
                <a:cs typeface="DejaVu Sans" charset="0"/>
              </a:rPr>
              <a:t>Sclera</a:t>
            </a:r>
            <a:endParaRPr lang="ru-RU" sz="1800" dirty="0">
              <a:latin typeface="Tahoma" pitchFamily="32" charset="0"/>
              <a:ea typeface="DejaVu Sans" charset="0"/>
              <a:cs typeface="DejaVu Sans" charset="0"/>
            </a:endParaRPr>
          </a:p>
        </p:txBody>
      </p:sp>
      <p:sp>
        <p:nvSpPr>
          <p:cNvPr id="21510" name="Line 6"/>
          <p:cNvSpPr>
            <a:spLocks noChangeShapeType="1"/>
          </p:cNvSpPr>
          <p:nvPr/>
        </p:nvSpPr>
        <p:spPr bwMode="auto">
          <a:xfrm>
            <a:off x="2209800" y="1981200"/>
            <a:ext cx="1447800" cy="60960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sp>
        <p:nvSpPr>
          <p:cNvPr id="21511" name="Text Box 7"/>
          <p:cNvSpPr txBox="1">
            <a:spLocks noChangeArrowheads="1"/>
          </p:cNvSpPr>
          <p:nvPr/>
        </p:nvSpPr>
        <p:spPr bwMode="auto">
          <a:xfrm>
            <a:off x="5334000" y="5410200"/>
            <a:ext cx="19812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5pPr>
            <a:lvl6pPr marL="25146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6pPr>
            <a:lvl7pPr marL="29718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7pPr>
            <a:lvl8pPr marL="34290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8pPr>
            <a:lvl9pPr marL="38862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9pPr>
          </a:lstStyle>
          <a:p>
            <a:pPr>
              <a:spcBef>
                <a:spcPts val="1125"/>
              </a:spcBef>
              <a:buClrTx/>
              <a:buFontTx/>
              <a:buNone/>
            </a:pPr>
            <a:r>
              <a:rPr lang="ru-RU" sz="1800">
                <a:latin typeface="Tahoma" pitchFamily="32" charset="0"/>
                <a:ea typeface="DejaVu Sans" charset="0"/>
                <a:cs typeface="DejaVu Sans" charset="0"/>
              </a:rPr>
              <a:t>Vitreous body</a:t>
            </a:r>
          </a:p>
        </p:txBody>
      </p:sp>
      <p:sp>
        <p:nvSpPr>
          <p:cNvPr id="21512" name="Line 8"/>
          <p:cNvSpPr>
            <a:spLocks noChangeShapeType="1"/>
          </p:cNvSpPr>
          <p:nvPr/>
        </p:nvSpPr>
        <p:spPr bwMode="auto">
          <a:xfrm flipH="1" flipV="1">
            <a:off x="4567238" y="3119438"/>
            <a:ext cx="1228725" cy="2219325"/>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sp>
        <p:nvSpPr>
          <p:cNvPr id="21513" name="Text Box 9"/>
          <p:cNvSpPr txBox="1">
            <a:spLocks noChangeArrowheads="1"/>
          </p:cNvSpPr>
          <p:nvPr/>
        </p:nvSpPr>
        <p:spPr bwMode="auto">
          <a:xfrm>
            <a:off x="1371600" y="1752600"/>
            <a:ext cx="11430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5pPr>
            <a:lvl6pPr marL="25146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6pPr>
            <a:lvl7pPr marL="29718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7pPr>
            <a:lvl8pPr marL="34290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8pPr>
            <a:lvl9pPr marL="38862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9pPr>
          </a:lstStyle>
          <a:p>
            <a:pPr>
              <a:spcBef>
                <a:spcPts val="1125"/>
              </a:spcBef>
              <a:buClrTx/>
              <a:buFontTx/>
              <a:buNone/>
            </a:pPr>
            <a:r>
              <a:rPr lang="ru-RU" sz="1800">
                <a:latin typeface="Tahoma" pitchFamily="32" charset="0"/>
                <a:ea typeface="DejaVu Sans" charset="0"/>
                <a:cs typeface="DejaVu Sans" charset="0"/>
              </a:rPr>
              <a:t>Muscle</a:t>
            </a:r>
          </a:p>
        </p:txBody>
      </p:sp>
      <p:sp>
        <p:nvSpPr>
          <p:cNvPr id="21514" name="Line 10"/>
          <p:cNvSpPr>
            <a:spLocks noChangeShapeType="1"/>
          </p:cNvSpPr>
          <p:nvPr/>
        </p:nvSpPr>
        <p:spPr bwMode="auto">
          <a:xfrm>
            <a:off x="2133600" y="2590800"/>
            <a:ext cx="609600" cy="22860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sp>
        <p:nvSpPr>
          <p:cNvPr id="21515" name="Text Box 11"/>
          <p:cNvSpPr txBox="1">
            <a:spLocks noChangeArrowheads="1"/>
          </p:cNvSpPr>
          <p:nvPr/>
        </p:nvSpPr>
        <p:spPr bwMode="auto">
          <a:xfrm>
            <a:off x="1066800" y="2971800"/>
            <a:ext cx="18288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5pPr>
            <a:lvl6pPr marL="25146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6pPr>
            <a:lvl7pPr marL="29718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7pPr>
            <a:lvl8pPr marL="34290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8pPr>
            <a:lvl9pPr marL="38862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9pPr>
          </a:lstStyle>
          <a:p>
            <a:pPr>
              <a:spcBef>
                <a:spcPts val="1125"/>
              </a:spcBef>
              <a:buClrTx/>
              <a:buFontTx/>
              <a:buNone/>
            </a:pPr>
            <a:r>
              <a:rPr lang="ru-RU" sz="1800">
                <a:latin typeface="Tahoma" pitchFamily="32" charset="0"/>
                <a:ea typeface="DejaVu Sans" charset="0"/>
                <a:cs typeface="DejaVu Sans" charset="0"/>
              </a:rPr>
              <a:t>Crystalline</a:t>
            </a:r>
          </a:p>
        </p:txBody>
      </p:sp>
      <p:sp>
        <p:nvSpPr>
          <p:cNvPr id="21516" name="Line 12"/>
          <p:cNvSpPr>
            <a:spLocks noChangeShapeType="1"/>
          </p:cNvSpPr>
          <p:nvPr/>
        </p:nvSpPr>
        <p:spPr bwMode="auto">
          <a:xfrm>
            <a:off x="2209800" y="3200400"/>
            <a:ext cx="1295400" cy="158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sp>
        <p:nvSpPr>
          <p:cNvPr id="21517" name="Oval 13"/>
          <p:cNvSpPr>
            <a:spLocks noChangeArrowheads="1"/>
          </p:cNvSpPr>
          <p:nvPr/>
        </p:nvSpPr>
        <p:spPr bwMode="auto">
          <a:xfrm>
            <a:off x="3429000" y="3505200"/>
            <a:ext cx="152400" cy="152400"/>
          </a:xfrm>
          <a:prstGeom prst="ellipse">
            <a:avLst/>
          </a:prstGeom>
          <a:solidFill>
            <a:srgbClr val="9966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RU"/>
          </a:p>
        </p:txBody>
      </p:sp>
      <p:sp>
        <p:nvSpPr>
          <p:cNvPr id="21518" name="Line 14"/>
          <p:cNvSpPr>
            <a:spLocks noChangeShapeType="1"/>
          </p:cNvSpPr>
          <p:nvPr/>
        </p:nvSpPr>
        <p:spPr bwMode="auto">
          <a:xfrm flipV="1">
            <a:off x="2667000" y="3576638"/>
            <a:ext cx="838200" cy="1838325"/>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sp>
        <p:nvSpPr>
          <p:cNvPr id="21519" name="Text Box 15"/>
          <p:cNvSpPr txBox="1">
            <a:spLocks noChangeArrowheads="1"/>
          </p:cNvSpPr>
          <p:nvPr/>
        </p:nvSpPr>
        <p:spPr bwMode="auto">
          <a:xfrm>
            <a:off x="1371600" y="5410200"/>
            <a:ext cx="365760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5pPr>
            <a:lvl6pPr marL="25146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6pPr>
            <a:lvl7pPr marL="29718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7pPr>
            <a:lvl8pPr marL="34290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8pPr>
            <a:lvl9pPr marL="38862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9pPr>
          </a:lstStyle>
          <a:p>
            <a:pPr>
              <a:spcBef>
                <a:spcPts val="1125"/>
              </a:spcBef>
              <a:buClrTx/>
              <a:buFontTx/>
              <a:buNone/>
            </a:pPr>
            <a:r>
              <a:rPr lang="ru-RU" sz="1800">
                <a:solidFill>
                  <a:srgbClr val="996600"/>
                </a:solidFill>
                <a:latin typeface="Tahoma" pitchFamily="32" charset="0"/>
                <a:ea typeface="DejaVu Sans" charset="0"/>
                <a:cs typeface="DejaVu Sans" charset="0"/>
              </a:rPr>
              <a:t>Heat source in laser case or </a:t>
            </a:r>
            <a:br>
              <a:rPr lang="ru-RU" sz="1800">
                <a:solidFill>
                  <a:srgbClr val="996600"/>
                </a:solidFill>
                <a:latin typeface="Tahoma" pitchFamily="32" charset="0"/>
                <a:ea typeface="DejaVu Sans" charset="0"/>
                <a:cs typeface="DejaVu Sans" charset="0"/>
              </a:rPr>
            </a:br>
            <a:r>
              <a:rPr lang="ru-RU" sz="1800">
                <a:solidFill>
                  <a:srgbClr val="996600"/>
                </a:solidFill>
                <a:latin typeface="Tahoma" pitchFamily="32" charset="0"/>
                <a:ea typeface="DejaVu Sans" charset="0"/>
                <a:cs typeface="DejaVu Sans" charset="0"/>
              </a:rPr>
              <a:t>stress source in ultrasonic case</a:t>
            </a:r>
          </a:p>
        </p:txBody>
      </p:sp>
      <p:sp>
        <p:nvSpPr>
          <p:cNvPr id="21520" name="Text Box 16"/>
          <p:cNvSpPr txBox="1">
            <a:spLocks noChangeArrowheads="1"/>
          </p:cNvSpPr>
          <p:nvPr/>
        </p:nvSpPr>
        <p:spPr bwMode="auto">
          <a:xfrm>
            <a:off x="1447800" y="4572000"/>
            <a:ext cx="198120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5pPr>
            <a:lvl6pPr marL="25146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6pPr>
            <a:lvl7pPr marL="29718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7pPr>
            <a:lvl8pPr marL="34290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8pPr>
            <a:lvl9pPr marL="38862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9pPr>
          </a:lstStyle>
          <a:p>
            <a:pPr>
              <a:spcBef>
                <a:spcPts val="1125"/>
              </a:spcBef>
              <a:buClrTx/>
              <a:buFontTx/>
              <a:buNone/>
            </a:pPr>
            <a:r>
              <a:rPr lang="ru-RU" sz="1800">
                <a:latin typeface="Tahoma" pitchFamily="32" charset="0"/>
                <a:ea typeface="DejaVu Sans" charset="0"/>
                <a:cs typeface="DejaVu Sans" charset="0"/>
              </a:rPr>
              <a:t>Anterior </a:t>
            </a:r>
            <a:br>
              <a:rPr lang="ru-RU" sz="1800">
                <a:latin typeface="Tahoma" pitchFamily="32" charset="0"/>
                <a:ea typeface="DejaVu Sans" charset="0"/>
                <a:cs typeface="DejaVu Sans" charset="0"/>
              </a:rPr>
            </a:br>
            <a:r>
              <a:rPr lang="ru-RU" sz="1800">
                <a:latin typeface="Tahoma" pitchFamily="32" charset="0"/>
                <a:ea typeface="DejaVu Sans" charset="0"/>
                <a:cs typeface="DejaVu Sans" charset="0"/>
              </a:rPr>
              <a:t>chamber</a:t>
            </a:r>
          </a:p>
        </p:txBody>
      </p:sp>
      <p:sp>
        <p:nvSpPr>
          <p:cNvPr id="21521" name="Line 17"/>
          <p:cNvSpPr>
            <a:spLocks noChangeShapeType="1"/>
          </p:cNvSpPr>
          <p:nvPr/>
        </p:nvSpPr>
        <p:spPr bwMode="auto">
          <a:xfrm flipV="1">
            <a:off x="2209800" y="3576638"/>
            <a:ext cx="914400" cy="1000125"/>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sp>
        <p:nvSpPr>
          <p:cNvPr id="21522" name="Rectangle 18"/>
          <p:cNvSpPr>
            <a:spLocks noChangeArrowheads="1"/>
          </p:cNvSpPr>
          <p:nvPr/>
        </p:nvSpPr>
        <p:spPr bwMode="auto">
          <a:xfrm>
            <a:off x="6400800" y="1219200"/>
            <a:ext cx="2743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marL="339725" indent="-338138">
              <a:spcBef>
                <a:spcPts val="600"/>
              </a:spcBef>
              <a:buClrTx/>
              <a:buFontTx/>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ru-RU">
                <a:solidFill>
                  <a:srgbClr val="000000"/>
                </a:solidFill>
                <a:latin typeface="Tahoma" pitchFamily="32" charset="0"/>
                <a:ea typeface="DejaVu Sans" charset="0"/>
                <a:cs typeface="DejaVu Sans" charset="0"/>
              </a:rPr>
              <a:t>Surgical instruments:</a:t>
            </a:r>
          </a:p>
          <a:p>
            <a:pPr marL="338138" indent="-336550">
              <a:spcBef>
                <a:spcPts val="600"/>
              </a:spcBef>
              <a:buClr>
                <a:srgbClr val="996600"/>
              </a:buClr>
              <a:buFont typeface="Webdings" pitchFamily="16" charset="2"/>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ru-RU">
                <a:solidFill>
                  <a:srgbClr val="000000"/>
                </a:solidFill>
                <a:latin typeface="Tahoma" pitchFamily="32" charset="0"/>
                <a:ea typeface="DejaVu Sans" charset="0"/>
                <a:cs typeface="DejaVu Sans" charset="0"/>
              </a:rPr>
              <a:t>Laser needle</a:t>
            </a:r>
            <a:br>
              <a:rPr lang="ru-RU">
                <a:solidFill>
                  <a:srgbClr val="000000"/>
                </a:solidFill>
                <a:latin typeface="Tahoma" pitchFamily="32" charset="0"/>
                <a:ea typeface="DejaVu Sans" charset="0"/>
                <a:cs typeface="DejaVu Sans" charset="0"/>
              </a:rPr>
            </a:br>
            <a:r>
              <a:rPr lang="ru-RU">
                <a:solidFill>
                  <a:srgbClr val="000000"/>
                </a:solidFill>
                <a:latin typeface="Tahoma" pitchFamily="32" charset="0"/>
                <a:ea typeface="DejaVu Sans" charset="0"/>
                <a:cs typeface="DejaVu Sans" charset="0"/>
              </a:rPr>
              <a:t>(heat source)</a:t>
            </a:r>
          </a:p>
          <a:p>
            <a:pPr marL="338138" indent="-336550">
              <a:spcBef>
                <a:spcPts val="600"/>
              </a:spcBef>
              <a:buClr>
                <a:srgbClr val="996600"/>
              </a:buClr>
              <a:buFont typeface="Webdings" pitchFamily="16" charset="2"/>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ru-RU">
                <a:solidFill>
                  <a:srgbClr val="000000"/>
                </a:solidFill>
                <a:latin typeface="Tahoma" pitchFamily="32" charset="0"/>
                <a:ea typeface="DejaVu Sans" charset="0"/>
                <a:cs typeface="DejaVu Sans" charset="0"/>
              </a:rPr>
              <a:t>Ultrasonic needle</a:t>
            </a:r>
            <a:br>
              <a:rPr lang="ru-RU">
                <a:solidFill>
                  <a:srgbClr val="000000"/>
                </a:solidFill>
                <a:latin typeface="Tahoma" pitchFamily="32" charset="0"/>
                <a:ea typeface="DejaVu Sans" charset="0"/>
                <a:cs typeface="DejaVu Sans" charset="0"/>
              </a:rPr>
            </a:br>
            <a:r>
              <a:rPr lang="ru-RU">
                <a:solidFill>
                  <a:srgbClr val="000000"/>
                </a:solidFill>
                <a:latin typeface="Tahoma" pitchFamily="32" charset="0"/>
                <a:ea typeface="DejaVu Sans" charset="0"/>
                <a:cs typeface="DejaVu Sans" charset="0"/>
              </a:rPr>
              <a:t>(stress source)</a:t>
            </a:r>
          </a:p>
        </p:txBody>
      </p:sp>
      <p:sp>
        <p:nvSpPr>
          <p:cNvPr id="20" name="Заголовок 1"/>
          <p:cNvSpPr txBox="1">
            <a:spLocks/>
          </p:cNvSpPr>
          <p:nvPr/>
        </p:nvSpPr>
        <p:spPr>
          <a:xfrm>
            <a:off x="457200" y="116632"/>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Cataract removal</a:t>
            </a:r>
          </a:p>
        </p:txBody>
      </p:sp>
    </p:spTree>
    <p:extLst>
      <p:ext uri="{BB962C8B-B14F-4D97-AF65-F5344CB8AC3E}">
        <p14:creationId xmlns:p14="http://schemas.microsoft.com/office/powerpoint/2010/main" val="245756629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642910" y="1071545"/>
            <a:ext cx="7929618" cy="5723311"/>
          </a:xfrm>
          <a:prstGeom prst="rect">
            <a:avLst/>
          </a:prstGeom>
          <a:solidFill>
            <a:srgbClr val="000000"/>
          </a:solidFill>
          <a:ln w="76320" cap="sq">
            <a:solidFill>
              <a:srgbClr val="B2B2B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RU"/>
          </a:p>
        </p:txBody>
      </p:sp>
      <p:pic>
        <p:nvPicPr>
          <p:cNvPr id="2253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6972" y="1323959"/>
            <a:ext cx="6319761" cy="488005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2" name="Text Box 4"/>
          <p:cNvSpPr txBox="1">
            <a:spLocks noChangeArrowheads="1"/>
          </p:cNvSpPr>
          <p:nvPr/>
        </p:nvSpPr>
        <p:spPr bwMode="auto">
          <a:xfrm>
            <a:off x="3429000" y="6215082"/>
            <a:ext cx="4857776" cy="39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5pPr>
            <a:lvl6pPr marL="25146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6pPr>
            <a:lvl7pPr marL="29718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7pPr>
            <a:lvl8pPr marL="34290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8pPr>
            <a:lvl9pPr marL="3886200" indent="-228600" defTabSz="449263" fontAlgn="base">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WenQuanYi Zen Hei" charset="0"/>
                <a:cs typeface="WenQuanYi Zen Hei" charset="0"/>
              </a:defRPr>
            </a:lvl9pPr>
          </a:lstStyle>
          <a:p>
            <a:pPr>
              <a:spcBef>
                <a:spcPts val="1250"/>
              </a:spcBef>
              <a:buClrTx/>
              <a:buFontTx/>
              <a:buNone/>
            </a:pPr>
            <a:r>
              <a:rPr lang="en-US" sz="2000" dirty="0">
                <a:solidFill>
                  <a:srgbClr val="DDDDDD"/>
                </a:solidFill>
                <a:latin typeface="Tahoma" pitchFamily="32" charset="0"/>
              </a:rPr>
              <a:t>Laser impulse. Velocity magnitude</a:t>
            </a:r>
          </a:p>
        </p:txBody>
      </p:sp>
      <p:sp>
        <p:nvSpPr>
          <p:cNvPr id="6" name="Заголовок 1"/>
          <p:cNvSpPr txBox="1">
            <a:spLocks/>
          </p:cNvSpPr>
          <p:nvPr/>
        </p:nvSpPr>
        <p:spPr>
          <a:xfrm>
            <a:off x="457200" y="116632"/>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Cataract removal</a:t>
            </a:r>
          </a:p>
        </p:txBody>
      </p:sp>
    </p:spTree>
    <p:extLst>
      <p:ext uri="{BB962C8B-B14F-4D97-AF65-F5344CB8AC3E}">
        <p14:creationId xmlns:p14="http://schemas.microsoft.com/office/powerpoint/2010/main" val="3575343002"/>
      </p:ext>
    </p:extLst>
  </p:cSld>
  <p:clrMapOvr>
    <a:masterClrMapping/>
  </p:clrMapOvr>
  <p:transition/>
  <p:timing>
    <p:tnLst>
      <p:par>
        <p:cTn id="1" dur="indefinite" restart="never" fill="hold" nodeType="tmRoot">
          <p:childTnLst>
            <p:seq concurrent="1" nextAc="seek">
              <p:cTn id="2" dur="indefinite" nodeType="mainSeq"/>
              <p:prevCondLst>
                <p:cond evt="onPrev" delay="0">
                  <p:tgtEl>
                    <p:sldTgt/>
                  </p:tgtEl>
                </p:cond>
              </p:prevCondLst>
              <p:nextCondLst>
                <p:cond evt="onNext" delay="0">
                  <p:tgtEl>
                    <p:sldTgt/>
                  </p:tgtEl>
                </p:cond>
              </p:nextCondLst>
            </p:seq>
            <p:par>
              <p:cTn id="3" fill="hold" nodeType="interactiveSeq">
                <p:stCondLst>
                  <p:cond delay="0"/>
                </p:stCondLst>
              </p:cTn>
            </p:par>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2357438"/>
            <a:ext cx="3717925" cy="360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84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313" y="2357438"/>
            <a:ext cx="3921125"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8437" name="Text Box 4"/>
          <p:cNvSpPr txBox="1">
            <a:spLocks noChangeArrowheads="1"/>
          </p:cNvSpPr>
          <p:nvPr/>
        </p:nvSpPr>
        <p:spPr bwMode="auto">
          <a:xfrm>
            <a:off x="466183" y="1447443"/>
            <a:ext cx="363418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8040" rIns="90000" bIns="46800"/>
          <a:lstStyle>
            <a:lvl1pPr marL="342900" indent="-334963" eaLnBrk="0" hangingPunc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chemeClr val="bg1"/>
                </a:solidFill>
                <a:latin typeface="Arial" charset="0"/>
                <a:ea typeface="WenQuanYi Zen Hei" charset="0"/>
                <a:cs typeface="WenQuanYi Zen Hei" charset="0"/>
              </a:defRPr>
            </a:lvl1pPr>
            <a:lvl2pPr eaLnBrk="0" hangingPunc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chemeClr val="bg1"/>
                </a:solidFill>
                <a:latin typeface="Arial" charset="0"/>
                <a:ea typeface="WenQuanYi Zen Hei" charset="0"/>
                <a:cs typeface="WenQuanYi Zen Hei" charset="0"/>
              </a:defRPr>
            </a:lvl2pPr>
            <a:lvl3pPr eaLnBrk="0" hangingPunc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chemeClr val="bg1"/>
                </a:solidFill>
                <a:latin typeface="Arial" charset="0"/>
                <a:ea typeface="WenQuanYi Zen Hei" charset="0"/>
                <a:cs typeface="WenQuanYi Zen Hei" charset="0"/>
              </a:defRPr>
            </a:lvl3pPr>
            <a:lvl4pPr eaLnBrk="0" hangingPunc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chemeClr val="bg1"/>
                </a:solidFill>
                <a:latin typeface="Arial" charset="0"/>
                <a:ea typeface="WenQuanYi Zen Hei" charset="0"/>
                <a:cs typeface="WenQuanYi Zen Hei" charset="0"/>
              </a:defRPr>
            </a:lvl4pPr>
            <a:lvl5pPr eaLnBrk="0" hangingPunc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chemeClr val="bg1"/>
                </a:solidFill>
                <a:latin typeface="Arial" charset="0"/>
                <a:ea typeface="WenQuanYi Zen Hei" charset="0"/>
                <a:cs typeface="WenQuanYi Zen Hei" charset="0"/>
              </a:defRPr>
            </a:lvl5pPr>
            <a:lvl6pPr marL="2514600" indent="-228600" defTabSz="449263" eaLnBrk="0" fontAlgn="base" hangingPunct="0">
              <a:spcBef>
                <a:spcPct val="0"/>
              </a:spcBef>
              <a:spcAft>
                <a:spcPct val="0"/>
              </a:spcAft>
              <a:buClr>
                <a:srgbClr val="000000"/>
              </a:buClr>
              <a:buSzPct val="100000"/>
              <a:buFont typeface="Times New Roman" pitchFamily="16"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chemeClr val="bg1"/>
                </a:solidFill>
                <a:latin typeface="Arial" charset="0"/>
                <a:ea typeface="WenQuanYi Zen Hei" charset="0"/>
                <a:cs typeface="WenQuanYi Zen Hei" charset="0"/>
              </a:defRPr>
            </a:lvl6pPr>
            <a:lvl7pPr marL="2971800" indent="-228600" defTabSz="449263" eaLnBrk="0" fontAlgn="base" hangingPunct="0">
              <a:spcBef>
                <a:spcPct val="0"/>
              </a:spcBef>
              <a:spcAft>
                <a:spcPct val="0"/>
              </a:spcAft>
              <a:buClr>
                <a:srgbClr val="000000"/>
              </a:buClr>
              <a:buSzPct val="100000"/>
              <a:buFont typeface="Times New Roman" pitchFamily="16"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chemeClr val="bg1"/>
                </a:solidFill>
                <a:latin typeface="Arial" charset="0"/>
                <a:ea typeface="WenQuanYi Zen Hei" charset="0"/>
                <a:cs typeface="WenQuanYi Zen Hei" charset="0"/>
              </a:defRPr>
            </a:lvl7pPr>
            <a:lvl8pPr marL="3429000" indent="-228600" defTabSz="449263" eaLnBrk="0" fontAlgn="base" hangingPunct="0">
              <a:spcBef>
                <a:spcPct val="0"/>
              </a:spcBef>
              <a:spcAft>
                <a:spcPct val="0"/>
              </a:spcAft>
              <a:buClr>
                <a:srgbClr val="000000"/>
              </a:buClr>
              <a:buSzPct val="100000"/>
              <a:buFont typeface="Times New Roman" pitchFamily="16"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chemeClr val="bg1"/>
                </a:solidFill>
                <a:latin typeface="Arial" charset="0"/>
                <a:ea typeface="WenQuanYi Zen Hei" charset="0"/>
                <a:cs typeface="WenQuanYi Zen Hei" charset="0"/>
              </a:defRPr>
            </a:lvl8pPr>
            <a:lvl9pPr marL="3886200" indent="-228600" defTabSz="449263" eaLnBrk="0" fontAlgn="base" hangingPunct="0">
              <a:spcBef>
                <a:spcPct val="0"/>
              </a:spcBef>
              <a:spcAft>
                <a:spcPct val="0"/>
              </a:spcAft>
              <a:buClr>
                <a:srgbClr val="000000"/>
              </a:buClr>
              <a:buSzPct val="100000"/>
              <a:buFont typeface="Times New Roman" pitchFamily="16"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chemeClr val="bg1"/>
                </a:solidFill>
                <a:latin typeface="Arial" charset="0"/>
                <a:ea typeface="WenQuanYi Zen Hei" charset="0"/>
                <a:cs typeface="WenQuanYi Zen Hei" charset="0"/>
              </a:defRPr>
            </a:lvl9pPr>
          </a:lstStyle>
          <a:p>
            <a:pPr algn="ctr" eaLnBrk="1" hangingPunct="1">
              <a:lnSpc>
                <a:spcPct val="93000"/>
              </a:lnSpc>
              <a:spcBef>
                <a:spcPts val="750"/>
              </a:spcBef>
              <a:buClrTx/>
              <a:buFontTx/>
              <a:buNone/>
            </a:pPr>
            <a:r>
              <a:rPr lang="en-US" altLang="ru-RU" sz="2800" dirty="0" smtClean="0">
                <a:solidFill>
                  <a:srgbClr val="000000"/>
                </a:solidFill>
                <a:latin typeface="Calibri" panose="020F0502020204030204" pitchFamily="34" charset="0"/>
              </a:rPr>
              <a:t>GCM</a:t>
            </a:r>
            <a:endParaRPr lang="ru-RU" altLang="ru-RU" sz="2800" dirty="0">
              <a:solidFill>
                <a:srgbClr val="000000"/>
              </a:solidFill>
              <a:latin typeface="Calibri" panose="020F0502020204030204" pitchFamily="34" charset="0"/>
            </a:endParaRPr>
          </a:p>
        </p:txBody>
      </p:sp>
      <p:sp>
        <p:nvSpPr>
          <p:cNvPr id="18438" name="Text Box 5"/>
          <p:cNvSpPr txBox="1">
            <a:spLocks noChangeArrowheads="1"/>
          </p:cNvSpPr>
          <p:nvPr/>
        </p:nvSpPr>
        <p:spPr bwMode="auto">
          <a:xfrm>
            <a:off x="5353844" y="1428749"/>
            <a:ext cx="27860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8040" rIns="90000" bIns="46800"/>
          <a:lstStyle>
            <a:lvl1pPr marL="342900" indent="-334963" eaLnBrk="0" hangingPunc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chemeClr val="bg1"/>
                </a:solidFill>
                <a:latin typeface="Arial" charset="0"/>
                <a:ea typeface="WenQuanYi Zen Hei" charset="0"/>
                <a:cs typeface="WenQuanYi Zen Hei" charset="0"/>
              </a:defRPr>
            </a:lvl1pPr>
            <a:lvl2pPr eaLnBrk="0" hangingPunc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chemeClr val="bg1"/>
                </a:solidFill>
                <a:latin typeface="Arial" charset="0"/>
                <a:ea typeface="WenQuanYi Zen Hei" charset="0"/>
                <a:cs typeface="WenQuanYi Zen Hei" charset="0"/>
              </a:defRPr>
            </a:lvl2pPr>
            <a:lvl3pPr eaLnBrk="0" hangingPunc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chemeClr val="bg1"/>
                </a:solidFill>
                <a:latin typeface="Arial" charset="0"/>
                <a:ea typeface="WenQuanYi Zen Hei" charset="0"/>
                <a:cs typeface="WenQuanYi Zen Hei" charset="0"/>
              </a:defRPr>
            </a:lvl3pPr>
            <a:lvl4pPr eaLnBrk="0" hangingPunc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chemeClr val="bg1"/>
                </a:solidFill>
                <a:latin typeface="Arial" charset="0"/>
                <a:ea typeface="WenQuanYi Zen Hei" charset="0"/>
                <a:cs typeface="WenQuanYi Zen Hei" charset="0"/>
              </a:defRPr>
            </a:lvl4pPr>
            <a:lvl5pPr eaLnBrk="0" hangingPunc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chemeClr val="bg1"/>
                </a:solidFill>
                <a:latin typeface="Arial" charset="0"/>
                <a:ea typeface="WenQuanYi Zen Hei" charset="0"/>
                <a:cs typeface="WenQuanYi Zen Hei" charset="0"/>
              </a:defRPr>
            </a:lvl5pPr>
            <a:lvl6pPr marL="2514600" indent="-228600" defTabSz="449263" eaLnBrk="0" fontAlgn="base" hangingPunct="0">
              <a:spcBef>
                <a:spcPct val="0"/>
              </a:spcBef>
              <a:spcAft>
                <a:spcPct val="0"/>
              </a:spcAft>
              <a:buClr>
                <a:srgbClr val="000000"/>
              </a:buClr>
              <a:buSzPct val="100000"/>
              <a:buFont typeface="Times New Roman" pitchFamily="16"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chemeClr val="bg1"/>
                </a:solidFill>
                <a:latin typeface="Arial" charset="0"/>
                <a:ea typeface="WenQuanYi Zen Hei" charset="0"/>
                <a:cs typeface="WenQuanYi Zen Hei" charset="0"/>
              </a:defRPr>
            </a:lvl6pPr>
            <a:lvl7pPr marL="2971800" indent="-228600" defTabSz="449263" eaLnBrk="0" fontAlgn="base" hangingPunct="0">
              <a:spcBef>
                <a:spcPct val="0"/>
              </a:spcBef>
              <a:spcAft>
                <a:spcPct val="0"/>
              </a:spcAft>
              <a:buClr>
                <a:srgbClr val="000000"/>
              </a:buClr>
              <a:buSzPct val="100000"/>
              <a:buFont typeface="Times New Roman" pitchFamily="16"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chemeClr val="bg1"/>
                </a:solidFill>
                <a:latin typeface="Arial" charset="0"/>
                <a:ea typeface="WenQuanYi Zen Hei" charset="0"/>
                <a:cs typeface="WenQuanYi Zen Hei" charset="0"/>
              </a:defRPr>
            </a:lvl7pPr>
            <a:lvl8pPr marL="3429000" indent="-228600" defTabSz="449263" eaLnBrk="0" fontAlgn="base" hangingPunct="0">
              <a:spcBef>
                <a:spcPct val="0"/>
              </a:spcBef>
              <a:spcAft>
                <a:spcPct val="0"/>
              </a:spcAft>
              <a:buClr>
                <a:srgbClr val="000000"/>
              </a:buClr>
              <a:buSzPct val="100000"/>
              <a:buFont typeface="Times New Roman" pitchFamily="16"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chemeClr val="bg1"/>
                </a:solidFill>
                <a:latin typeface="Arial" charset="0"/>
                <a:ea typeface="WenQuanYi Zen Hei" charset="0"/>
                <a:cs typeface="WenQuanYi Zen Hei" charset="0"/>
              </a:defRPr>
            </a:lvl8pPr>
            <a:lvl9pPr marL="3886200" indent="-228600" defTabSz="449263" eaLnBrk="0" fontAlgn="base" hangingPunct="0">
              <a:spcBef>
                <a:spcPct val="0"/>
              </a:spcBef>
              <a:spcAft>
                <a:spcPct val="0"/>
              </a:spcAft>
              <a:buClr>
                <a:srgbClr val="000000"/>
              </a:buClr>
              <a:buSzPct val="100000"/>
              <a:buFont typeface="Times New Roman" pitchFamily="16"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sz="2400">
                <a:solidFill>
                  <a:schemeClr val="bg1"/>
                </a:solidFill>
                <a:latin typeface="Arial" charset="0"/>
                <a:ea typeface="WenQuanYi Zen Hei" charset="0"/>
                <a:cs typeface="WenQuanYi Zen Hei" charset="0"/>
              </a:defRPr>
            </a:lvl9pPr>
          </a:lstStyle>
          <a:p>
            <a:pPr algn="ctr" eaLnBrk="1" hangingPunct="1">
              <a:lnSpc>
                <a:spcPct val="93000"/>
              </a:lnSpc>
              <a:spcBef>
                <a:spcPts val="750"/>
              </a:spcBef>
              <a:buClrTx/>
              <a:buFontTx/>
              <a:buNone/>
            </a:pPr>
            <a:r>
              <a:rPr lang="en-US" altLang="ru-RU" sz="2800" dirty="0" smtClean="0">
                <a:solidFill>
                  <a:srgbClr val="000000"/>
                </a:solidFill>
                <a:latin typeface="Calibri" panose="020F0502020204030204" pitchFamily="34" charset="0"/>
              </a:rPr>
              <a:t>FEM</a:t>
            </a:r>
            <a:endParaRPr lang="ru-RU" altLang="ru-RU" sz="2800" dirty="0">
              <a:solidFill>
                <a:srgbClr val="000000"/>
              </a:solidFill>
              <a:latin typeface="Calibri" panose="020F0502020204030204" pitchFamily="34" charset="0"/>
            </a:endParaRPr>
          </a:p>
        </p:txBody>
      </p:sp>
      <p:sp>
        <p:nvSpPr>
          <p:cNvPr id="7" name="Заголовок 1"/>
          <p:cNvSpPr txBox="1">
            <a:spLocks/>
          </p:cNvSpPr>
          <p:nvPr/>
        </p:nvSpPr>
        <p:spPr>
          <a:xfrm>
            <a:off x="457200" y="116632"/>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Cataract removal</a:t>
            </a:r>
          </a:p>
        </p:txBody>
      </p:sp>
    </p:spTree>
    <p:extLst>
      <p:ext uri="{BB962C8B-B14F-4D97-AF65-F5344CB8AC3E}">
        <p14:creationId xmlns:p14="http://schemas.microsoft.com/office/powerpoint/2010/main" val="1792092302"/>
      </p:ext>
    </p:extLst>
  </p:cSld>
  <p:clrMapOvr>
    <a:masterClrMapping/>
  </p:clrMapOvr>
  <p:transition/>
  <p:timing>
    <p:tnLst>
      <p:par>
        <p:cTn id="1" dur="indefinite" restart="never" fill="hold" nodeType="tmRoot">
          <p:childTnLst>
            <p:seq concurrent="1" nextAc="seek">
              <p:cTn id="2" dur="indefinite" nodeType="mainSeq"/>
              <p:prevCondLst>
                <p:cond evt="onPrev" delay="0">
                  <p:tgtEl>
                    <p:sldTgt/>
                  </p:tgtEl>
                </p:cond>
              </p:prevCondLst>
              <p:nextCondLst>
                <p:cond evt="onNext" delay="0">
                  <p:tgtEl>
                    <p:sldTgt/>
                  </p:tgtEl>
                </p:cond>
              </p:nextCondLst>
            </p:seq>
            <p:par>
              <p:cTn id="3" fill="hold" nodeType="interactiveSeq"/>
            </p:par>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noGrp="1" noChangeArrowheads="1"/>
          </p:cNvSpPr>
          <p:nvPr>
            <p:ph type="title" idx="4294967295"/>
          </p:nvPr>
        </p:nvSpPr>
        <p:spPr>
          <a:xfrm>
            <a:off x="-2196752" y="-10121"/>
            <a:ext cx="8229600" cy="1139825"/>
          </a:xfrm>
        </p:spPr>
        <p:txBody>
          <a:bodyP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smtClean="0"/>
              <a:t>Torso impact</a:t>
            </a:r>
          </a:p>
        </p:txBody>
      </p:sp>
      <p:sp>
        <p:nvSpPr>
          <p:cNvPr id="11267" name="Text Box 2"/>
          <p:cNvSpPr txBox="1">
            <a:spLocks noChangeArrowheads="1"/>
          </p:cNvSpPr>
          <p:nvPr/>
        </p:nvSpPr>
        <p:spPr bwMode="auto">
          <a:xfrm>
            <a:off x="214282" y="1214422"/>
            <a:ext cx="8229600" cy="5329237"/>
          </a:xfrm>
          <a:prstGeom prst="rect">
            <a:avLst/>
          </a:prstGeom>
          <a:noFill/>
          <a:ln w="9525">
            <a:noFill/>
            <a:round/>
            <a:headEnd/>
            <a:tailEnd/>
          </a:ln>
          <a:effectLst/>
        </p:spPr>
        <p:txBody>
          <a:bodyPr lIns="90000" tIns="46800" rIns="90000" bIns="46800"/>
          <a:lstStyle/>
          <a:p>
            <a:pPr marL="339725" indent="-339725">
              <a:spcBef>
                <a:spcPts val="650"/>
              </a:spcBef>
              <a:buClr>
                <a:srgbClr val="CC9900"/>
              </a:buClr>
              <a:buSzPct val="65000"/>
              <a:buFont typeface="Wingdings" charset="2"/>
              <a:buNone/>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dirty="0" smtClean="0">
                <a:solidFill>
                  <a:srgbClr val="000000"/>
                </a:solidFill>
              </a:rPr>
              <a:t>Meshes are provided by </a:t>
            </a:r>
          </a:p>
          <a:p>
            <a:pPr marL="339725" indent="-339725">
              <a:spcBef>
                <a:spcPts val="650"/>
              </a:spcBef>
              <a:buClr>
                <a:srgbClr val="CC9900"/>
              </a:buClr>
              <a:buSzPct val="65000"/>
              <a:buFont typeface="Wingdings" charset="2"/>
              <a:buNone/>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dirty="0" smtClean="0">
                <a:solidFill>
                  <a:srgbClr val="000000"/>
                </a:solidFill>
              </a:rPr>
              <a:t>Professor Y.V. </a:t>
            </a:r>
            <a:r>
              <a:rPr lang="en-US" dirty="0" err="1" smtClean="0">
                <a:solidFill>
                  <a:srgbClr val="000000"/>
                </a:solidFill>
              </a:rPr>
              <a:t>Vassilevski</a:t>
            </a:r>
            <a:r>
              <a:rPr lang="en-US" dirty="0" smtClean="0">
                <a:solidFill>
                  <a:srgbClr val="000000"/>
                </a:solidFill>
              </a:rPr>
              <a:t> </a:t>
            </a:r>
          </a:p>
          <a:p>
            <a:pPr marL="339725" indent="-339725">
              <a:spcBef>
                <a:spcPts val="650"/>
              </a:spcBef>
              <a:buClr>
                <a:srgbClr val="CC9900"/>
              </a:buClr>
              <a:buSzPct val="65000"/>
              <a:buFont typeface="Wingdings" charset="2"/>
              <a:buNone/>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n-US" dirty="0" smtClean="0">
                <a:solidFill>
                  <a:srgbClr val="000000"/>
                </a:solidFill>
              </a:rPr>
              <a:t>research team</a:t>
            </a:r>
          </a:p>
          <a:p>
            <a:pPr marL="339725" indent="-339725">
              <a:spcBef>
                <a:spcPts val="650"/>
              </a:spcBef>
              <a:buClr>
                <a:srgbClr val="CC9900"/>
              </a:buClr>
              <a:buSzPct val="65000"/>
              <a:buFont typeface="Wingdings" charset="2"/>
              <a:buNone/>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endParaRPr lang="en-US" sz="2000" b="1" dirty="0" smtClean="0">
              <a:solidFill>
                <a:srgbClr val="000000"/>
              </a:solidFill>
            </a:endParaRPr>
          </a:p>
          <a:p>
            <a:pPr marL="339725" indent="-339725">
              <a:spcBef>
                <a:spcPts val="650"/>
              </a:spcBef>
              <a:buClr>
                <a:srgbClr val="CC9900"/>
              </a:buClr>
              <a:buSzPct val="65000"/>
              <a:buFont typeface="Wingdings" charset="2"/>
              <a:buNone/>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ru-RU" sz="2600" b="1" dirty="0" err="1" smtClean="0">
                <a:solidFill>
                  <a:srgbClr val="000000"/>
                </a:solidFill>
              </a:rPr>
              <a:t>Tissues</a:t>
            </a:r>
            <a:r>
              <a:rPr lang="ru-RU" sz="2600" b="1" dirty="0" smtClean="0">
                <a:solidFill>
                  <a:srgbClr val="000000"/>
                </a:solidFill>
              </a:rPr>
              <a:t> </a:t>
            </a:r>
            <a:r>
              <a:rPr lang="ru-RU" sz="2600" b="1" dirty="0" err="1">
                <a:solidFill>
                  <a:srgbClr val="000000"/>
                </a:solidFill>
              </a:rPr>
              <a:t>in</a:t>
            </a:r>
            <a:r>
              <a:rPr lang="ru-RU" sz="2600" b="1" dirty="0">
                <a:solidFill>
                  <a:srgbClr val="000000"/>
                </a:solidFill>
              </a:rPr>
              <a:t> </a:t>
            </a:r>
            <a:r>
              <a:rPr lang="ru-RU" sz="2600" b="1" dirty="0" err="1">
                <a:solidFill>
                  <a:srgbClr val="000000"/>
                </a:solidFill>
              </a:rPr>
              <a:t>the</a:t>
            </a:r>
            <a:r>
              <a:rPr lang="ru-RU" sz="2600" b="1" dirty="0">
                <a:solidFill>
                  <a:srgbClr val="000000"/>
                </a:solidFill>
              </a:rPr>
              <a:t> </a:t>
            </a:r>
            <a:r>
              <a:rPr lang="ru-RU" sz="2600" b="1" dirty="0" err="1">
                <a:solidFill>
                  <a:srgbClr val="000000"/>
                </a:solidFill>
              </a:rPr>
              <a:t>model</a:t>
            </a:r>
            <a:r>
              <a:rPr lang="ru-RU" sz="2600" b="1" dirty="0">
                <a:solidFill>
                  <a:srgbClr val="000000"/>
                </a:solidFill>
              </a:rPr>
              <a:t>:</a:t>
            </a:r>
          </a:p>
          <a:p>
            <a:pPr marL="1484313" lvl="1" indent="-568325">
              <a:spcBef>
                <a:spcPts val="650"/>
              </a:spcBef>
              <a:buFont typeface="Times New Roman" pitchFamily="16"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ru-RU" sz="2200" dirty="0" err="1">
                <a:solidFill>
                  <a:srgbClr val="000000"/>
                </a:solidFill>
              </a:rPr>
              <a:t>Fat</a:t>
            </a:r>
            <a:endParaRPr lang="ru-RU" sz="2200" dirty="0">
              <a:solidFill>
                <a:srgbClr val="000000"/>
              </a:solidFill>
            </a:endParaRPr>
          </a:p>
          <a:p>
            <a:pPr marL="1484313" lvl="1" indent="-568325">
              <a:spcBef>
                <a:spcPts val="650"/>
              </a:spcBef>
              <a:buFont typeface="Times New Roman" pitchFamily="16"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ru-RU" sz="2200" dirty="0" err="1">
                <a:solidFill>
                  <a:srgbClr val="000000"/>
                </a:solidFill>
              </a:rPr>
              <a:t>Muscles</a:t>
            </a:r>
            <a:endParaRPr lang="ru-RU" sz="2200" dirty="0">
              <a:solidFill>
                <a:srgbClr val="000000"/>
              </a:solidFill>
            </a:endParaRPr>
          </a:p>
          <a:p>
            <a:pPr marL="1484313" lvl="1" indent="-568325">
              <a:spcBef>
                <a:spcPts val="650"/>
              </a:spcBef>
              <a:buFont typeface="Times New Roman" pitchFamily="16"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ru-RU" sz="2200" dirty="0" err="1">
                <a:solidFill>
                  <a:srgbClr val="000000"/>
                </a:solidFill>
              </a:rPr>
              <a:t>Bones</a:t>
            </a:r>
            <a:endParaRPr lang="ru-RU" sz="2200" dirty="0">
              <a:solidFill>
                <a:srgbClr val="000000"/>
              </a:solidFill>
            </a:endParaRPr>
          </a:p>
          <a:p>
            <a:pPr marL="1484313" lvl="1" indent="-568325">
              <a:spcBef>
                <a:spcPts val="650"/>
              </a:spcBef>
              <a:buFont typeface="Times New Roman" pitchFamily="16"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ru-RU" sz="2200" dirty="0" err="1">
                <a:solidFill>
                  <a:srgbClr val="000000"/>
                </a:solidFill>
              </a:rPr>
              <a:t>Diaphragm</a:t>
            </a:r>
            <a:endParaRPr lang="ru-RU" sz="2200" dirty="0">
              <a:solidFill>
                <a:srgbClr val="000000"/>
              </a:solidFill>
            </a:endParaRPr>
          </a:p>
          <a:p>
            <a:pPr marL="1484313" lvl="1" indent="-568325">
              <a:spcBef>
                <a:spcPts val="650"/>
              </a:spcBef>
              <a:buFont typeface="Times New Roman" pitchFamily="16"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ru-RU" sz="2200" dirty="0" err="1">
                <a:solidFill>
                  <a:srgbClr val="000000"/>
                </a:solidFill>
              </a:rPr>
              <a:t>Liver</a:t>
            </a:r>
            <a:endParaRPr lang="ru-RU" sz="2200" dirty="0">
              <a:solidFill>
                <a:srgbClr val="000000"/>
              </a:solidFill>
            </a:endParaRPr>
          </a:p>
          <a:p>
            <a:pPr marL="1484313" lvl="1" indent="-568325">
              <a:spcBef>
                <a:spcPts val="650"/>
              </a:spcBef>
              <a:buFont typeface="Times New Roman" pitchFamily="16"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ru-RU" sz="2200" dirty="0" err="1">
                <a:solidFill>
                  <a:srgbClr val="000000"/>
                </a:solidFill>
              </a:rPr>
              <a:t>Digestive</a:t>
            </a:r>
            <a:endParaRPr lang="ru-RU" sz="2200" dirty="0">
              <a:solidFill>
                <a:srgbClr val="000000"/>
              </a:solidFill>
            </a:endParaRPr>
          </a:p>
          <a:p>
            <a:pPr marL="1484313" lvl="1" indent="-568325">
              <a:spcBef>
                <a:spcPts val="650"/>
              </a:spcBef>
              <a:buFont typeface="Times New Roman" pitchFamily="16"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ru-RU" sz="2200" dirty="0" err="1">
                <a:solidFill>
                  <a:srgbClr val="000000"/>
                </a:solidFill>
              </a:rPr>
              <a:t>Trachea</a:t>
            </a:r>
            <a:endParaRPr lang="ru-RU" sz="2200" dirty="0">
              <a:solidFill>
                <a:srgbClr val="000000"/>
              </a:solidFill>
            </a:endParaRPr>
          </a:p>
          <a:p>
            <a:pPr marL="1484313" lvl="1" indent="-568325">
              <a:spcBef>
                <a:spcPts val="650"/>
              </a:spcBef>
              <a:buFont typeface="Times New Roman" pitchFamily="16"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ru-RU" sz="2200" dirty="0" err="1">
                <a:solidFill>
                  <a:srgbClr val="000000"/>
                </a:solidFill>
              </a:rPr>
              <a:t>Heart</a:t>
            </a:r>
            <a:r>
              <a:rPr lang="ru-RU" sz="2200" dirty="0">
                <a:solidFill>
                  <a:srgbClr val="000000"/>
                </a:solidFill>
              </a:rPr>
              <a:t> </a:t>
            </a:r>
            <a:r>
              <a:rPr lang="ru-RU" sz="2200" dirty="0" err="1">
                <a:solidFill>
                  <a:srgbClr val="000000"/>
                </a:solidFill>
              </a:rPr>
              <a:t>and</a:t>
            </a:r>
            <a:r>
              <a:rPr lang="ru-RU" sz="2200" dirty="0">
                <a:solidFill>
                  <a:srgbClr val="000000"/>
                </a:solidFill>
              </a:rPr>
              <a:t> </a:t>
            </a:r>
            <a:r>
              <a:rPr lang="ru-RU" sz="2200" dirty="0" err="1" smtClean="0">
                <a:solidFill>
                  <a:srgbClr val="000000"/>
                </a:solidFill>
              </a:rPr>
              <a:t>vessels</a:t>
            </a:r>
            <a:endParaRPr lang="ru-RU" sz="2200" dirty="0">
              <a:solidFill>
                <a:srgbClr val="000000"/>
              </a:solidFill>
            </a:endParaRPr>
          </a:p>
          <a:p>
            <a:pPr marL="339725" indent="-339725">
              <a:spcBef>
                <a:spcPts val="650"/>
              </a:spcBef>
              <a:buClr>
                <a:srgbClr val="CC9900"/>
              </a:buClr>
              <a:buSzPct val="65000"/>
              <a:buFont typeface="Wingdings" charset="2"/>
              <a:buNone/>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endParaRPr lang="ru-RU" sz="2200" dirty="0">
              <a:solidFill>
                <a:srgbClr val="000000"/>
              </a:solidFill>
            </a:endParaRPr>
          </a:p>
        </p:txBody>
      </p:sp>
      <p:pic>
        <p:nvPicPr>
          <p:cNvPr id="11268" name="Picture 3"/>
          <p:cNvPicPr>
            <a:picLocks noChangeAspect="1" noChangeArrowheads="1"/>
          </p:cNvPicPr>
          <p:nvPr/>
        </p:nvPicPr>
        <p:blipFill>
          <a:blip r:embed="rId3" cstate="print"/>
          <a:srcRect/>
          <a:stretch>
            <a:fillRect/>
          </a:stretch>
        </p:blipFill>
        <p:spPr bwMode="auto">
          <a:xfrm>
            <a:off x="4929190" y="287337"/>
            <a:ext cx="3327341" cy="2191013"/>
          </a:xfrm>
          <a:prstGeom prst="rect">
            <a:avLst/>
          </a:prstGeom>
          <a:noFill/>
          <a:ln w="9525">
            <a:noFill/>
            <a:round/>
            <a:headEnd/>
            <a:tailEnd/>
          </a:ln>
          <a:effectLst/>
        </p:spPr>
      </p:pic>
      <p:pic>
        <p:nvPicPr>
          <p:cNvPr id="11269" name="Picture 4"/>
          <p:cNvPicPr>
            <a:picLocks noChangeAspect="1" noChangeArrowheads="1"/>
          </p:cNvPicPr>
          <p:nvPr/>
        </p:nvPicPr>
        <p:blipFill>
          <a:blip r:embed="rId4" cstate="print"/>
          <a:srcRect/>
          <a:stretch>
            <a:fillRect/>
          </a:stretch>
        </p:blipFill>
        <p:spPr bwMode="auto">
          <a:xfrm>
            <a:off x="5286380" y="2425700"/>
            <a:ext cx="3363998" cy="2216006"/>
          </a:xfrm>
          <a:prstGeom prst="rect">
            <a:avLst/>
          </a:prstGeom>
          <a:noFill/>
          <a:ln w="9525">
            <a:noFill/>
            <a:round/>
            <a:headEnd/>
            <a:tailEnd/>
          </a:ln>
          <a:effectLst/>
        </p:spPr>
      </p:pic>
      <p:pic>
        <p:nvPicPr>
          <p:cNvPr id="11270" name="Picture 5"/>
          <p:cNvPicPr>
            <a:picLocks noChangeAspect="1" noChangeArrowheads="1"/>
          </p:cNvPicPr>
          <p:nvPr/>
        </p:nvPicPr>
        <p:blipFill>
          <a:blip r:embed="rId5" cstate="print"/>
          <a:srcRect/>
          <a:stretch>
            <a:fillRect/>
          </a:stretch>
        </p:blipFill>
        <p:spPr bwMode="auto">
          <a:xfrm>
            <a:off x="5643570" y="4583113"/>
            <a:ext cx="3395655" cy="2236000"/>
          </a:xfrm>
          <a:prstGeom prst="rect">
            <a:avLst/>
          </a:prstGeom>
          <a:noFill/>
          <a:ln w="9525">
            <a:noFill/>
            <a:round/>
            <a:headEnd/>
            <a:tailEnd/>
          </a:ln>
          <a:effectLst/>
        </p:spPr>
      </p:pic>
    </p:spTree>
    <p:extLst>
      <p:ext uri="{BB962C8B-B14F-4D97-AF65-F5344CB8AC3E}">
        <p14:creationId xmlns:p14="http://schemas.microsoft.com/office/powerpoint/2010/main" val="266799381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2"/>
          <p:cNvPicPr>
            <a:picLocks noChangeAspect="1" noChangeArrowheads="1"/>
          </p:cNvPicPr>
          <p:nvPr/>
        </p:nvPicPr>
        <p:blipFill>
          <a:blip r:embed="rId3" cstate="print"/>
          <a:srcRect/>
          <a:stretch>
            <a:fillRect/>
          </a:stretch>
        </p:blipFill>
        <p:spPr bwMode="auto">
          <a:xfrm>
            <a:off x="11113" y="1254125"/>
            <a:ext cx="9144000" cy="4429125"/>
          </a:xfrm>
          <a:prstGeom prst="rect">
            <a:avLst/>
          </a:prstGeom>
          <a:noFill/>
          <a:ln w="9525">
            <a:noFill/>
            <a:round/>
            <a:headEnd/>
            <a:tailEnd/>
          </a:ln>
          <a:effectLst/>
        </p:spPr>
      </p:pic>
      <p:sp>
        <p:nvSpPr>
          <p:cNvPr id="4" name="Заголовок 1"/>
          <p:cNvSpPr txBox="1">
            <a:spLocks/>
          </p:cNvSpPr>
          <p:nvPr/>
        </p:nvSpPr>
        <p:spPr>
          <a:xfrm>
            <a:off x="457200" y="116632"/>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Torso impact</a:t>
            </a:r>
            <a:endParaRPr lang="en-US" dirty="0"/>
          </a:p>
        </p:txBody>
      </p:sp>
    </p:spTree>
    <p:extLst>
      <p:ext uri="{BB962C8B-B14F-4D97-AF65-F5344CB8AC3E}">
        <p14:creationId xmlns:p14="http://schemas.microsoft.com/office/powerpoint/2010/main" val="231838237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6632"/>
            <a:ext cx="8229600" cy="1143000"/>
          </a:xfrm>
        </p:spPr>
        <p:txBody>
          <a:bodyPr/>
          <a:lstStyle/>
          <a:p>
            <a:r>
              <a:rPr lang="en-US" dirty="0" smtClean="0"/>
              <a:t>Biography</a:t>
            </a:r>
            <a:endParaRPr lang="ru-RU" dirty="0"/>
          </a:p>
        </p:txBody>
      </p:sp>
      <p:sp>
        <p:nvSpPr>
          <p:cNvPr id="3" name="Объект 2"/>
          <p:cNvSpPr>
            <a:spLocks noGrp="1"/>
          </p:cNvSpPr>
          <p:nvPr>
            <p:ph idx="1"/>
          </p:nvPr>
        </p:nvSpPr>
        <p:spPr>
          <a:xfrm>
            <a:off x="179512" y="1196752"/>
            <a:ext cx="8856984" cy="5544616"/>
          </a:xfrm>
        </p:spPr>
        <p:txBody>
          <a:bodyPr>
            <a:normAutofit fontScale="55000" lnSpcReduction="20000"/>
          </a:bodyPr>
          <a:lstStyle/>
          <a:p>
            <a:r>
              <a:rPr lang="en-US" dirty="0"/>
              <a:t>was born on October 11, 1941 </a:t>
            </a:r>
            <a:endParaRPr lang="en-US" dirty="0" smtClean="0"/>
          </a:p>
          <a:p>
            <a:r>
              <a:rPr lang="en-US" dirty="0" smtClean="0"/>
              <a:t>1966 graduation from the </a:t>
            </a:r>
            <a:r>
              <a:rPr lang="en-US" dirty="0"/>
              <a:t>Department of </a:t>
            </a:r>
            <a:r>
              <a:rPr lang="en-US" dirty="0" err="1"/>
              <a:t>Aerophysics</a:t>
            </a:r>
            <a:r>
              <a:rPr lang="en-US" dirty="0"/>
              <a:t> and Applied Mathematics of the </a:t>
            </a:r>
            <a:r>
              <a:rPr lang="en-US" b="1" dirty="0"/>
              <a:t>Moscow Institute of Physics and Technology </a:t>
            </a:r>
            <a:r>
              <a:rPr lang="en-US" dirty="0"/>
              <a:t>(MIPT</a:t>
            </a:r>
            <a:r>
              <a:rPr lang="en-US" dirty="0" smtClean="0"/>
              <a:t>)</a:t>
            </a:r>
          </a:p>
          <a:p>
            <a:r>
              <a:rPr lang="en-US" dirty="0" smtClean="0"/>
              <a:t>1969 </a:t>
            </a:r>
            <a:r>
              <a:rPr lang="en-US" dirty="0"/>
              <a:t>assistant </a:t>
            </a:r>
            <a:r>
              <a:rPr lang="en-US" dirty="0" smtClean="0"/>
              <a:t>teacher at the </a:t>
            </a:r>
            <a:r>
              <a:rPr lang="en-US" dirty="0"/>
              <a:t>Department of Computational Mathematics at MIPT, headed by the Academician </a:t>
            </a:r>
            <a:r>
              <a:rPr lang="en-US" b="1" dirty="0" smtClean="0"/>
              <a:t>Oleg </a:t>
            </a:r>
            <a:r>
              <a:rPr lang="en-US" b="1" dirty="0" err="1" smtClean="0"/>
              <a:t>Belotserkovsky</a:t>
            </a:r>
            <a:r>
              <a:rPr lang="en-US" dirty="0" smtClean="0"/>
              <a:t> </a:t>
            </a:r>
            <a:r>
              <a:rPr lang="en-US" dirty="0"/>
              <a:t>Until 1970, Alexander </a:t>
            </a:r>
            <a:r>
              <a:rPr lang="en-US" dirty="0" err="1" smtClean="0"/>
              <a:t>Sergeevich</a:t>
            </a:r>
            <a:endParaRPr lang="en-US" dirty="0"/>
          </a:p>
          <a:p>
            <a:r>
              <a:rPr lang="en-US" dirty="0" smtClean="0"/>
              <a:t>1970 senior teacher, </a:t>
            </a:r>
            <a:r>
              <a:rPr lang="en-US" dirty="0"/>
              <a:t>PhD thesis (Candidate of Physical and Mathematical Sciences)</a:t>
            </a:r>
            <a:endParaRPr lang="en-US" dirty="0" smtClean="0"/>
          </a:p>
          <a:p>
            <a:r>
              <a:rPr lang="en-US" dirty="0" smtClean="0"/>
              <a:t>1971 deputy </a:t>
            </a:r>
            <a:r>
              <a:rPr lang="en-US" dirty="0"/>
              <a:t>head of the </a:t>
            </a:r>
            <a:r>
              <a:rPr lang="en-US" dirty="0" smtClean="0"/>
              <a:t>department</a:t>
            </a:r>
          </a:p>
          <a:p>
            <a:r>
              <a:rPr lang="en-US" dirty="0" smtClean="0"/>
              <a:t>1973 </a:t>
            </a:r>
            <a:r>
              <a:rPr lang="en-US" dirty="0"/>
              <a:t>associate </a:t>
            </a:r>
            <a:r>
              <a:rPr lang="en-US" dirty="0" smtClean="0"/>
              <a:t>professor</a:t>
            </a:r>
          </a:p>
          <a:p>
            <a:r>
              <a:rPr lang="en-US" dirty="0" smtClean="0"/>
              <a:t>1981 </a:t>
            </a:r>
            <a:r>
              <a:rPr lang="en-US" dirty="0"/>
              <a:t>doctoral thesis (Doctor of Physical and Mathematical Sciences)</a:t>
            </a:r>
            <a:endParaRPr lang="en-US" dirty="0" smtClean="0"/>
          </a:p>
          <a:p>
            <a:r>
              <a:rPr lang="en-US" dirty="0" smtClean="0"/>
              <a:t>1983 professor</a:t>
            </a:r>
          </a:p>
          <a:p>
            <a:r>
              <a:rPr lang="en-US" dirty="0"/>
              <a:t>1984 </a:t>
            </a:r>
            <a:r>
              <a:rPr lang="en-US" dirty="0" smtClean="0"/>
              <a:t>– 1987 the </a:t>
            </a:r>
            <a:r>
              <a:rPr lang="en-US" dirty="0"/>
              <a:t>dean of the Department of Control and Applied Mathematic</a:t>
            </a:r>
            <a:endParaRPr lang="en-US" dirty="0" smtClean="0"/>
          </a:p>
          <a:p>
            <a:r>
              <a:rPr lang="en-US" dirty="0" smtClean="0"/>
              <a:t>1987 the </a:t>
            </a:r>
            <a:r>
              <a:rPr lang="en-US" dirty="0"/>
              <a:t>head of the </a:t>
            </a:r>
            <a:r>
              <a:rPr lang="en-US" dirty="0" smtClean="0"/>
              <a:t>department</a:t>
            </a:r>
          </a:p>
          <a:p>
            <a:r>
              <a:rPr lang="en-US" dirty="0" smtClean="0"/>
              <a:t>1989 </a:t>
            </a:r>
            <a:r>
              <a:rPr lang="en-US" dirty="0"/>
              <a:t>to </a:t>
            </a:r>
            <a:r>
              <a:rPr lang="en-US" dirty="0" smtClean="0"/>
              <a:t>1992 </a:t>
            </a:r>
            <a:r>
              <a:rPr lang="en-US" dirty="0"/>
              <a:t>chief research officer </a:t>
            </a:r>
            <a:r>
              <a:rPr lang="en-US" dirty="0" smtClean="0"/>
              <a:t>at </a:t>
            </a:r>
            <a:r>
              <a:rPr lang="en-US" dirty="0"/>
              <a:t>the </a:t>
            </a:r>
            <a:r>
              <a:rPr lang="en-US" b="1" dirty="0"/>
              <a:t>Institute for Design Automation </a:t>
            </a:r>
            <a:r>
              <a:rPr lang="en-US" dirty="0"/>
              <a:t>of the </a:t>
            </a:r>
            <a:r>
              <a:rPr lang="en-US" dirty="0" smtClean="0"/>
              <a:t>RAS</a:t>
            </a:r>
          </a:p>
          <a:p>
            <a:r>
              <a:rPr lang="en-US" dirty="0" smtClean="0"/>
              <a:t>1998 </a:t>
            </a:r>
            <a:r>
              <a:rPr lang="en-US" dirty="0"/>
              <a:t>to 2009 </a:t>
            </a:r>
            <a:r>
              <a:rPr lang="en-US" dirty="0" smtClean="0"/>
              <a:t>Deputy </a:t>
            </a:r>
            <a:r>
              <a:rPr lang="en-US" dirty="0"/>
              <a:t>Director of the IAP RAS for </a:t>
            </a:r>
            <a:r>
              <a:rPr lang="en-US" dirty="0" smtClean="0"/>
              <a:t>research</a:t>
            </a:r>
          </a:p>
          <a:p>
            <a:r>
              <a:rPr lang="en-US" dirty="0" smtClean="0"/>
              <a:t>1999 Director </a:t>
            </a:r>
            <a:r>
              <a:rPr lang="en-US" dirty="0"/>
              <a:t>of the IAP </a:t>
            </a:r>
            <a:r>
              <a:rPr lang="en-US" dirty="0" smtClean="0"/>
              <a:t>RAS</a:t>
            </a:r>
          </a:p>
          <a:p>
            <a:r>
              <a:rPr lang="en-US" dirty="0"/>
              <a:t>1997 </a:t>
            </a:r>
            <a:r>
              <a:rPr lang="en-US" dirty="0" smtClean="0"/>
              <a:t>corresponding member of </a:t>
            </a:r>
            <a:r>
              <a:rPr lang="en-US" dirty="0"/>
              <a:t>the Russian Academy of </a:t>
            </a:r>
            <a:r>
              <a:rPr lang="en-US" dirty="0" smtClean="0"/>
              <a:t>Sciences</a:t>
            </a:r>
          </a:p>
          <a:p>
            <a:r>
              <a:rPr lang="en-US" dirty="0" smtClean="0"/>
              <a:t>2016 Academician </a:t>
            </a:r>
            <a:r>
              <a:rPr lang="en-US" dirty="0"/>
              <a:t>of the Russian Academy of Sciences</a:t>
            </a:r>
            <a:endParaRPr lang="en-US" dirty="0" smtClean="0"/>
          </a:p>
          <a:p>
            <a:pPr marL="0" indent="0">
              <a:buNone/>
            </a:pPr>
            <a:endParaRPr lang="en-US" dirty="0" smtClean="0"/>
          </a:p>
          <a:p>
            <a:pPr marL="0" indent="0">
              <a:buNone/>
            </a:pPr>
            <a:r>
              <a:rPr lang="en-US" dirty="0" smtClean="0"/>
              <a:t>Under </a:t>
            </a:r>
            <a:r>
              <a:rPr lang="en-US" dirty="0"/>
              <a:t>his leadership, 15 candidate and 5 doctoral dissertations were defended</a:t>
            </a:r>
            <a:endParaRPr lang="ru-RU" dirty="0"/>
          </a:p>
        </p:txBody>
      </p:sp>
    </p:spTree>
    <p:extLst>
      <p:ext uri="{BB962C8B-B14F-4D97-AF65-F5344CB8AC3E}">
        <p14:creationId xmlns:p14="http://schemas.microsoft.com/office/powerpoint/2010/main" val="373496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Группа 4"/>
          <p:cNvGrpSpPr/>
          <p:nvPr/>
        </p:nvGrpSpPr>
        <p:grpSpPr>
          <a:xfrm>
            <a:off x="919913" y="5733400"/>
            <a:ext cx="7162548" cy="593747"/>
            <a:chOff x="865836" y="5568438"/>
            <a:chExt cx="7162548" cy="593747"/>
          </a:xfrm>
        </p:grpSpPr>
        <p:pic>
          <p:nvPicPr>
            <p:cNvPr id="15"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12491" b="69792"/>
            <a:stretch/>
          </p:blipFill>
          <p:spPr bwMode="auto">
            <a:xfrm>
              <a:off x="865836" y="5573739"/>
              <a:ext cx="1359230" cy="583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0209" b="52396"/>
            <a:stretch/>
          </p:blipFill>
          <p:spPr bwMode="auto">
            <a:xfrm>
              <a:off x="2268635" y="5579040"/>
              <a:ext cx="1359230" cy="572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48331" b="34596"/>
            <a:stretch/>
          </p:blipFill>
          <p:spPr bwMode="auto">
            <a:xfrm>
              <a:off x="3860052" y="5584342"/>
              <a:ext cx="1359230" cy="561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64999" b="16961"/>
            <a:stretch/>
          </p:blipFill>
          <p:spPr bwMode="auto">
            <a:xfrm>
              <a:off x="5285883" y="5568438"/>
              <a:ext cx="1359230" cy="593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401" y="5587760"/>
              <a:ext cx="1417983" cy="555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 name="Группа 5"/>
          <p:cNvGrpSpPr/>
          <p:nvPr/>
        </p:nvGrpSpPr>
        <p:grpSpPr>
          <a:xfrm>
            <a:off x="91440" y="1628799"/>
            <a:ext cx="9052559" cy="3680819"/>
            <a:chOff x="-427886" y="1417639"/>
            <a:chExt cx="9571886" cy="3891980"/>
          </a:xfrm>
        </p:grpSpPr>
        <p:grpSp>
          <p:nvGrpSpPr>
            <p:cNvPr id="3" name="Группа 2"/>
            <p:cNvGrpSpPr/>
            <p:nvPr/>
          </p:nvGrpSpPr>
          <p:grpSpPr>
            <a:xfrm>
              <a:off x="2866668" y="1511010"/>
              <a:ext cx="6277332" cy="3798609"/>
              <a:chOff x="3752947" y="2474683"/>
              <a:chExt cx="4829054" cy="2922211"/>
            </a:xfrm>
          </p:grpSpPr>
          <p:pic>
            <p:nvPicPr>
              <p:cNvPr id="2054" name="Picture 6"/>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9970"/>
              <a:stretch/>
            </p:blipFill>
            <p:spPr bwMode="auto">
              <a:xfrm>
                <a:off x="5951135" y="2474683"/>
                <a:ext cx="2630866" cy="2922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470" r="7471"/>
              <a:stretch/>
            </p:blipFill>
            <p:spPr bwMode="auto">
              <a:xfrm>
                <a:off x="3752947" y="2474683"/>
                <a:ext cx="2514821" cy="2922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057" name="Picture 9" descr="F:\Медицина\Статья 2016\Figures\h_front.png"/>
            <p:cNvPicPr>
              <a:picLocks noChangeAspect="1" noChangeArrowheads="1"/>
            </p:cNvPicPr>
            <p:nvPr/>
          </p:nvPicPr>
          <p:blipFill rotWithShape="1">
            <a:blip r:embed="rId7">
              <a:extLst>
                <a:ext uri="{28A0092B-C50C-407E-A947-70E740481C1C}">
                  <a14:useLocalDpi xmlns:a14="http://schemas.microsoft.com/office/drawing/2010/main" val="0"/>
                </a:ext>
              </a:extLst>
            </a:blip>
            <a:srcRect l="5044"/>
            <a:stretch/>
          </p:blipFill>
          <p:spPr bwMode="auto">
            <a:xfrm>
              <a:off x="-427886" y="1417639"/>
              <a:ext cx="3286776" cy="389198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Заголовок 1"/>
          <p:cNvSpPr txBox="1">
            <a:spLocks/>
          </p:cNvSpPr>
          <p:nvPr/>
        </p:nvSpPr>
        <p:spPr>
          <a:xfrm>
            <a:off x="457200" y="116632"/>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a:t>Transcranial</a:t>
            </a:r>
            <a:r>
              <a:rPr lang="en-US" dirty="0"/>
              <a:t> ultrasound</a:t>
            </a:r>
          </a:p>
        </p:txBody>
      </p:sp>
    </p:spTree>
    <p:extLst>
      <p:ext uri="{BB962C8B-B14F-4D97-AF65-F5344CB8AC3E}">
        <p14:creationId xmlns:p14="http://schemas.microsoft.com/office/powerpoint/2010/main" val="40089512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bwMode="auto">
          <a:xfrm>
            <a:off x="107504" y="6309320"/>
            <a:ext cx="8640960" cy="432048"/>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ru-RU" sz="2400" b="0" i="0" u="none" strike="noStrike" cap="none" normalizeH="0" baseline="0" smtClean="0">
              <a:ln>
                <a:noFill/>
              </a:ln>
              <a:solidFill>
                <a:schemeClr val="bg1"/>
              </a:solidFill>
              <a:effectLst/>
              <a:latin typeface="Arial" charset="0"/>
            </a:endParaRPr>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779403"/>
            <a:ext cx="6552728" cy="6078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Заголовок 1"/>
          <p:cNvSpPr txBox="1">
            <a:spLocks/>
          </p:cNvSpPr>
          <p:nvPr/>
        </p:nvSpPr>
        <p:spPr>
          <a:xfrm>
            <a:off x="457200" y="116632"/>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a:t>Transcranial</a:t>
            </a:r>
            <a:r>
              <a:rPr lang="en-US" dirty="0"/>
              <a:t> ultrasound</a:t>
            </a:r>
          </a:p>
        </p:txBody>
      </p:sp>
    </p:spTree>
    <p:extLst>
      <p:ext uri="{BB962C8B-B14F-4D97-AF65-F5344CB8AC3E}">
        <p14:creationId xmlns:p14="http://schemas.microsoft.com/office/powerpoint/2010/main" val="249770238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2" descr="F:\Work\НИР\ПМФ 2013\out\cup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314" y="1255370"/>
            <a:ext cx="37338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3" descr="F:\Work\НИР\ПМФ 2013\out\cu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314" y="2290420"/>
            <a:ext cx="37338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4" descr="F:\Work\НИР\ПМФ 2013\out\cup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7314" y="3314358"/>
            <a:ext cx="37338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5" descr="F:\Work\НИР\ПМФ 2013\out\cup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314" y="4362108"/>
            <a:ext cx="373380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6" descr="F:\Work\НИР\ПМФ 2013\out\cup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7314" y="5408270"/>
            <a:ext cx="37338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Picture 4" descr="0079_0001"/>
          <p:cNvPicPr>
            <a:picLocks noChangeAspect="1" noChangeArrowheads="1"/>
          </p:cNvPicPr>
          <p:nvPr/>
        </p:nvPicPr>
        <p:blipFill>
          <a:blip r:embed="rId8">
            <a:extLst>
              <a:ext uri="{28A0092B-C50C-407E-A947-70E740481C1C}">
                <a14:useLocalDpi xmlns:a14="http://schemas.microsoft.com/office/drawing/2010/main" val="0"/>
              </a:ext>
            </a:extLst>
          </a:blip>
          <a:srcRect l="11063" t="9941" r="4555" b="28485"/>
          <a:stretch>
            <a:fillRect/>
          </a:stretch>
        </p:blipFill>
        <p:spPr bwMode="auto">
          <a:xfrm>
            <a:off x="591514" y="1195045"/>
            <a:ext cx="4276725"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4" descr="7_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6102" y="3838233"/>
            <a:ext cx="4527550"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Заголовок 1"/>
          <p:cNvSpPr txBox="1">
            <a:spLocks/>
          </p:cNvSpPr>
          <p:nvPr/>
        </p:nvSpPr>
        <p:spPr>
          <a:xfrm>
            <a:off x="457200" y="116632"/>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Rear break-off</a:t>
            </a:r>
            <a:endParaRPr lang="en-US" dirty="0"/>
          </a:p>
        </p:txBody>
      </p:sp>
    </p:spTree>
    <p:extLst>
      <p:ext uri="{BB962C8B-B14F-4D97-AF65-F5344CB8AC3E}">
        <p14:creationId xmlns:p14="http://schemas.microsoft.com/office/powerpoint/2010/main" val="196025567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6" name="Picture 4" descr="F:\Статьи 2016\Подольск\015 Стекло скорость.avi_thumbs_[2016.03.31_14.23.04].jpg"/>
          <p:cNvPicPr>
            <a:picLocks noChangeAspect="1" noChangeArrowheads="1"/>
          </p:cNvPicPr>
          <p:nvPr/>
        </p:nvPicPr>
        <p:blipFill rotWithShape="1">
          <a:blip r:embed="rId3">
            <a:extLst>
              <a:ext uri="{28A0092B-C50C-407E-A947-70E740481C1C}">
                <a14:useLocalDpi xmlns:a14="http://schemas.microsoft.com/office/drawing/2010/main" val="0"/>
              </a:ext>
            </a:extLst>
          </a:blip>
          <a:srcRect t="10682"/>
          <a:stretch/>
        </p:blipFill>
        <p:spPr bwMode="auto">
          <a:xfrm>
            <a:off x="360000" y="1260000"/>
            <a:ext cx="8640000" cy="5147200"/>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1"/>
          <p:cNvSpPr txBox="1">
            <a:spLocks/>
          </p:cNvSpPr>
          <p:nvPr/>
        </p:nvSpPr>
        <p:spPr>
          <a:xfrm>
            <a:off x="457200" y="116632"/>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Multilayer glass</a:t>
            </a:r>
            <a:endParaRPr lang="en-US" dirty="0"/>
          </a:p>
        </p:txBody>
      </p:sp>
    </p:spTree>
    <p:extLst>
      <p:ext uri="{BB962C8B-B14F-4D97-AF65-F5344CB8AC3E}">
        <p14:creationId xmlns:p14="http://schemas.microsoft.com/office/powerpoint/2010/main" val="480315249"/>
      </p:ext>
    </p:extLst>
  </p:cSld>
  <p:clrMapOvr>
    <a:masterClrMapping/>
  </p:clrMapOvr>
  <p:transition/>
  <p:timing>
    <p:tnLst>
      <p:par>
        <p:cTn id="1" dur="indefinite" restart="never" nodeType="tmRoot">
          <p:childTnLst>
            <p:par>
              <p:cTn id="2" fill="hold" nodeType="interactiveSeq">
                <p:stCondLst>
                  <p:cond delay="0"/>
                </p:stCondLst>
                <p:childTnLst>
                  <p:par>
                    <p:cTn id="3" fill="hold">
                      <p:childTnLst>
                        <p:par>
                          <p:cTn id="4" fill="hold">
                            <p:stCondLst>
                              <p:cond delay="0"/>
                            </p:stCondLst>
                            <p:childTnLst>
                              <p:par>
                                <p:cTn id="5" presetID="2" presetClass="mediacall" fill="hold" nodeType="clickEffect">
                                  <p:stCondLst>
                                    <p:cond delay="0"/>
                                  </p:stCondLst>
                                  <p:childTnLst>
                                    <p:par>
                                      <p:cTn id="6"/>
                                    </p:par>
                                  </p:childTnLst>
                                </p:cTn>
                              </p:par>
                            </p:childTnLst>
                          </p:cTn>
                        </p:par>
                      </p:childTnLst>
                    </p:cTn>
                  </p:par>
                </p:childTnLst>
              </p:cTn>
            </p:par>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54781" y="1412776"/>
            <a:ext cx="9143999" cy="1323439"/>
          </a:xfrm>
          <a:prstGeom prst="rect">
            <a:avLst/>
          </a:prstGeom>
        </p:spPr>
        <p:txBody>
          <a:bodyPr wrap="square">
            <a:spAutoFit/>
          </a:bodyPr>
          <a:lstStyle/>
          <a:p>
            <a:pPr algn="ctr" eaLnBrk="1" hangingPunct="1">
              <a:spcBef>
                <a:spcPts val="1500"/>
              </a:spcBef>
              <a:buClrTx/>
              <a:buFontTx/>
              <a:buNone/>
            </a:pPr>
            <a:r>
              <a:rPr lang="en-US" altLang="ru-RU" sz="2000" dirty="0">
                <a:solidFill>
                  <a:schemeClr val="tx1"/>
                </a:solidFill>
                <a:latin typeface="Calibri" pitchFamily="32" charset="0"/>
                <a:cs typeface="Calibri" pitchFamily="32" charset="0"/>
              </a:rPr>
              <a:t>New method of the polymeric material properties experimental </a:t>
            </a:r>
            <a:r>
              <a:rPr lang="en-US" altLang="ru-RU" sz="2000" dirty="0" smtClean="0">
                <a:solidFill>
                  <a:schemeClr val="tx1"/>
                </a:solidFill>
                <a:latin typeface="Calibri" pitchFamily="32" charset="0"/>
                <a:cs typeface="Calibri" pitchFamily="32" charset="0"/>
              </a:rPr>
              <a:t>investigation under </a:t>
            </a:r>
            <a:r>
              <a:rPr lang="en-US" altLang="ru-RU" sz="2000" dirty="0">
                <a:solidFill>
                  <a:schemeClr val="tx1"/>
                </a:solidFill>
                <a:latin typeface="Calibri" pitchFamily="32" charset="0"/>
                <a:cs typeface="Calibri" pitchFamily="32" charset="0"/>
              </a:rPr>
              <a:t>powerful energy flux impact / B.A. </a:t>
            </a:r>
            <a:r>
              <a:rPr lang="en-US" altLang="ru-RU" sz="2000" dirty="0" err="1">
                <a:solidFill>
                  <a:schemeClr val="tx1"/>
                </a:solidFill>
                <a:latin typeface="Calibri" pitchFamily="32" charset="0"/>
                <a:cs typeface="Calibri" pitchFamily="32" charset="0"/>
              </a:rPr>
              <a:t>Demidov</a:t>
            </a:r>
            <a:r>
              <a:rPr lang="en-US" altLang="ru-RU" sz="2000" dirty="0">
                <a:solidFill>
                  <a:schemeClr val="tx1"/>
                </a:solidFill>
                <a:latin typeface="Calibri" pitchFamily="32" charset="0"/>
                <a:cs typeface="Calibri" pitchFamily="32" charset="0"/>
              </a:rPr>
              <a:t>, V.P. </a:t>
            </a:r>
            <a:r>
              <a:rPr lang="en-US" altLang="ru-RU" sz="2000" dirty="0" err="1" smtClean="0">
                <a:solidFill>
                  <a:schemeClr val="tx1"/>
                </a:solidFill>
                <a:latin typeface="Calibri" pitchFamily="32" charset="0"/>
                <a:cs typeface="Calibri" pitchFamily="32" charset="0"/>
              </a:rPr>
              <a:t>Efremov</a:t>
            </a:r>
            <a:r>
              <a:rPr lang="en-US" altLang="ru-RU" sz="2000" dirty="0" smtClean="0">
                <a:solidFill>
                  <a:schemeClr val="tx1"/>
                </a:solidFill>
                <a:latin typeface="Calibri" pitchFamily="32" charset="0"/>
                <a:cs typeface="Calibri" pitchFamily="32" charset="0"/>
              </a:rPr>
              <a:t>, </a:t>
            </a:r>
            <a:r>
              <a:rPr lang="en-US" altLang="ru-RU" sz="2000" dirty="0" err="1" smtClean="0">
                <a:solidFill>
                  <a:schemeClr val="tx1"/>
                </a:solidFill>
                <a:latin typeface="Calibri" pitchFamily="32" charset="0"/>
                <a:cs typeface="Calibri" pitchFamily="32" charset="0"/>
              </a:rPr>
              <a:t>Yu.G</a:t>
            </a:r>
            <a:r>
              <a:rPr lang="en-US" altLang="ru-RU" sz="2000" dirty="0">
                <a:solidFill>
                  <a:schemeClr val="tx1"/>
                </a:solidFill>
                <a:latin typeface="Calibri" pitchFamily="32" charset="0"/>
                <a:cs typeface="Calibri" pitchFamily="32" charset="0"/>
              </a:rPr>
              <a:t>. Kalinin et al. // Proceedings of XXX International Conference </a:t>
            </a:r>
            <a:r>
              <a:rPr lang="en-US" altLang="ru-RU" sz="2000" dirty="0" smtClean="0">
                <a:solidFill>
                  <a:schemeClr val="tx1"/>
                </a:solidFill>
                <a:latin typeface="Calibri" pitchFamily="32" charset="0"/>
                <a:cs typeface="Calibri" pitchFamily="32" charset="0"/>
              </a:rPr>
              <a:t>on Interaction </a:t>
            </a:r>
            <a:r>
              <a:rPr lang="en-US" altLang="ru-RU" sz="2000" dirty="0">
                <a:solidFill>
                  <a:schemeClr val="tx1"/>
                </a:solidFill>
                <a:latin typeface="Calibri" pitchFamily="32" charset="0"/>
                <a:cs typeface="Calibri" pitchFamily="32" charset="0"/>
              </a:rPr>
              <a:t>of Intense Energy Fluxes with Matter. </a:t>
            </a:r>
            <a:r>
              <a:rPr lang="en-US" altLang="ru-RU" sz="2000" dirty="0" smtClean="0">
                <a:solidFill>
                  <a:schemeClr val="tx1"/>
                </a:solidFill>
                <a:latin typeface="Calibri" pitchFamily="32" charset="0"/>
                <a:cs typeface="Calibri" pitchFamily="32" charset="0"/>
              </a:rPr>
              <a:t>– Journal </a:t>
            </a:r>
            <a:r>
              <a:rPr lang="en-US" altLang="ru-RU" sz="2000" dirty="0">
                <a:solidFill>
                  <a:schemeClr val="tx1"/>
                </a:solidFill>
                <a:latin typeface="Calibri" pitchFamily="32" charset="0"/>
                <a:cs typeface="Calibri" pitchFamily="32" charset="0"/>
              </a:rPr>
              <a:t>of </a:t>
            </a:r>
            <a:r>
              <a:rPr lang="en-US" altLang="ru-RU" sz="2000" dirty="0" smtClean="0">
                <a:solidFill>
                  <a:schemeClr val="tx1"/>
                </a:solidFill>
                <a:latin typeface="Calibri" pitchFamily="32" charset="0"/>
                <a:cs typeface="Calibri" pitchFamily="32" charset="0"/>
              </a:rPr>
              <a:t>Physics: Conference </a:t>
            </a:r>
            <a:r>
              <a:rPr lang="en-US" altLang="ru-RU" sz="2000" dirty="0">
                <a:solidFill>
                  <a:schemeClr val="tx1"/>
                </a:solidFill>
                <a:latin typeface="Calibri" pitchFamily="32" charset="0"/>
                <a:cs typeface="Calibri" pitchFamily="32" charset="0"/>
              </a:rPr>
              <a:t>Series (JPCS), 2015.</a:t>
            </a:r>
          </a:p>
        </p:txBody>
      </p:sp>
      <p:grpSp>
        <p:nvGrpSpPr>
          <p:cNvPr id="3" name="Группа 2"/>
          <p:cNvGrpSpPr/>
          <p:nvPr/>
        </p:nvGrpSpPr>
        <p:grpSpPr>
          <a:xfrm>
            <a:off x="-1" y="2989668"/>
            <a:ext cx="9144001" cy="3587786"/>
            <a:chOff x="1881312" y="2990850"/>
            <a:chExt cx="6891213" cy="2703871"/>
          </a:xfrm>
        </p:grpSpPr>
        <p:grpSp>
          <p:nvGrpSpPr>
            <p:cNvPr id="2" name="Группа 1"/>
            <p:cNvGrpSpPr/>
            <p:nvPr/>
          </p:nvGrpSpPr>
          <p:grpSpPr>
            <a:xfrm>
              <a:off x="1881312" y="2990850"/>
              <a:ext cx="2237228" cy="2703871"/>
              <a:chOff x="2239932" y="3384078"/>
              <a:chExt cx="1905000" cy="2302347"/>
            </a:xfrm>
          </p:grpSpPr>
          <p:pic>
            <p:nvPicPr>
              <p:cNvPr id="1026" name="Picture 2" descr="C:\Users\Amisto\Downloads\IMG_20150317_12530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628" t="15664" r="13056" b="25069"/>
              <a:stretch/>
            </p:blipFill>
            <p:spPr bwMode="auto">
              <a:xfrm>
                <a:off x="2239932" y="3384078"/>
                <a:ext cx="19050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misto\Downloads\IMG_20150317_12522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3927" b="28448"/>
              <a:stretch/>
            </p:blipFill>
            <p:spPr bwMode="auto">
              <a:xfrm>
                <a:off x="2239932" y="4460403"/>
                <a:ext cx="1905000" cy="1226022"/>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C:\Users\Amisto\Downloads\glass_laser_crack_3d.png"/>
            <p:cNvPicPr>
              <a:picLocks noChangeAspect="1" noChangeArrowheads="1"/>
            </p:cNvPicPr>
            <p:nvPr/>
          </p:nvPicPr>
          <p:blipFill rotWithShape="1">
            <a:blip r:embed="rId5">
              <a:extLst>
                <a:ext uri="{28A0092B-C50C-407E-A947-70E740481C1C}">
                  <a14:useLocalDpi xmlns:a14="http://schemas.microsoft.com/office/drawing/2010/main" val="0"/>
                </a:ext>
              </a:extLst>
            </a:blip>
            <a:srcRect l="12258" t="14010" r="9034" b="13612"/>
            <a:stretch/>
          </p:blipFill>
          <p:spPr bwMode="auto">
            <a:xfrm>
              <a:off x="4144932" y="2990850"/>
              <a:ext cx="4627593" cy="26955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Заголовок 1"/>
          <p:cNvSpPr txBox="1">
            <a:spLocks/>
          </p:cNvSpPr>
          <p:nvPr/>
        </p:nvSpPr>
        <p:spPr>
          <a:xfrm>
            <a:off x="457200" y="116632"/>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Glass destruction by laser pulse</a:t>
            </a:r>
            <a:endParaRPr lang="en-US" dirty="0"/>
          </a:p>
        </p:txBody>
      </p:sp>
    </p:spTree>
    <p:extLst>
      <p:ext uri="{BB962C8B-B14F-4D97-AF65-F5344CB8AC3E}">
        <p14:creationId xmlns:p14="http://schemas.microsoft.com/office/powerpoint/2010/main" val="188216206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F:\Статьи 2016\Подольск\003 Отражение от нескольких слоев.avi_thumbs_[2016.03.31_14.57.21].jpg"/>
          <p:cNvPicPr>
            <a:picLocks noChangeAspect="1" noChangeArrowheads="1"/>
          </p:cNvPicPr>
          <p:nvPr/>
        </p:nvPicPr>
        <p:blipFill rotWithShape="1">
          <a:blip r:embed="rId3">
            <a:extLst>
              <a:ext uri="{28A0092B-C50C-407E-A947-70E740481C1C}">
                <a14:useLocalDpi xmlns:a14="http://schemas.microsoft.com/office/drawing/2010/main" val="0"/>
              </a:ext>
            </a:extLst>
          </a:blip>
          <a:srcRect t="8836"/>
          <a:stretch/>
        </p:blipFill>
        <p:spPr bwMode="auto">
          <a:xfrm>
            <a:off x="900000" y="1188000"/>
            <a:ext cx="7380000" cy="5505817"/>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1"/>
          <p:cNvSpPr txBox="1">
            <a:spLocks/>
          </p:cNvSpPr>
          <p:nvPr/>
        </p:nvSpPr>
        <p:spPr>
          <a:xfrm>
            <a:off x="457200" y="116632"/>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t>Seismics</a:t>
            </a:r>
            <a:r>
              <a:rPr lang="en-US" dirty="0" smtClean="0"/>
              <a:t>: multilayer area</a:t>
            </a:r>
            <a:endParaRPr lang="en-US" dirty="0"/>
          </a:p>
        </p:txBody>
      </p:sp>
    </p:spTree>
    <p:extLst>
      <p:ext uri="{BB962C8B-B14F-4D97-AF65-F5344CB8AC3E}">
        <p14:creationId xmlns:p14="http://schemas.microsoft.com/office/powerpoint/2010/main" val="3699268983"/>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F:\Статьи 2016\Подольск\005 Отражение от кластера трещин.avi_thumbs_[2016.03.31_14.55.56].jpg"/>
          <p:cNvPicPr>
            <a:picLocks noChangeAspect="1" noChangeArrowheads="1"/>
          </p:cNvPicPr>
          <p:nvPr/>
        </p:nvPicPr>
        <p:blipFill rotWithShape="1">
          <a:blip r:embed="rId3">
            <a:extLst>
              <a:ext uri="{28A0092B-C50C-407E-A947-70E740481C1C}">
                <a14:useLocalDpi xmlns:a14="http://schemas.microsoft.com/office/drawing/2010/main" val="0"/>
              </a:ext>
            </a:extLst>
          </a:blip>
          <a:srcRect t="11280"/>
          <a:stretch/>
        </p:blipFill>
        <p:spPr bwMode="auto">
          <a:xfrm>
            <a:off x="360000" y="1260000"/>
            <a:ext cx="8640000" cy="4835771"/>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1"/>
          <p:cNvSpPr txBox="1">
            <a:spLocks/>
          </p:cNvSpPr>
          <p:nvPr/>
        </p:nvSpPr>
        <p:spPr>
          <a:xfrm>
            <a:off x="457200" y="116632"/>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t>Seismics</a:t>
            </a:r>
            <a:r>
              <a:rPr lang="en-US" dirty="0" smtClean="0"/>
              <a:t>: cracks/caverns cluster</a:t>
            </a:r>
            <a:endParaRPr lang="en-US" dirty="0"/>
          </a:p>
        </p:txBody>
      </p:sp>
    </p:spTree>
    <p:extLst>
      <p:ext uri="{BB962C8B-B14F-4D97-AF65-F5344CB8AC3E}">
        <p14:creationId xmlns:p14="http://schemas.microsoft.com/office/powerpoint/2010/main" val="154516308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F:\Статьи 2016\Подольск\006 Волны в слоистом шаре.avi_thumbs_[2016.03.31_14.59.13].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05"/>
          <a:stretch/>
        </p:blipFill>
        <p:spPr bwMode="auto">
          <a:xfrm>
            <a:off x="310667" y="1556792"/>
            <a:ext cx="8640000" cy="4449251"/>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1"/>
          <p:cNvSpPr txBox="1">
            <a:spLocks/>
          </p:cNvSpPr>
          <p:nvPr/>
        </p:nvSpPr>
        <p:spPr>
          <a:xfrm>
            <a:off x="457200" y="116632"/>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t>Seismics</a:t>
            </a:r>
            <a:r>
              <a:rPr lang="en-US" dirty="0" smtClean="0"/>
              <a:t>: planetary scale</a:t>
            </a:r>
            <a:endParaRPr lang="en-US" dirty="0"/>
          </a:p>
        </p:txBody>
      </p:sp>
    </p:spTree>
    <p:extLst>
      <p:ext uri="{BB962C8B-B14F-4D97-AF65-F5344CB8AC3E}">
        <p14:creationId xmlns:p14="http://schemas.microsoft.com/office/powerpoint/2010/main" val="228774093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457200" y="116632"/>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t>Russian Railways</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0485" y="764704"/>
            <a:ext cx="2984973" cy="174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85" y="1013852"/>
            <a:ext cx="3948214" cy="3534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4587" y="6226175"/>
            <a:ext cx="4756770" cy="548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9145" y="2633372"/>
            <a:ext cx="3847655" cy="3599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4732771"/>
            <a:ext cx="4428384" cy="2125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235205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6632"/>
            <a:ext cx="8229600" cy="1143000"/>
          </a:xfrm>
        </p:spPr>
        <p:txBody>
          <a:bodyPr/>
          <a:lstStyle/>
          <a:p>
            <a:r>
              <a:rPr lang="en-US" dirty="0" smtClean="0"/>
              <a:t>Biography</a:t>
            </a:r>
            <a:endParaRPr lang="ru-RU" dirty="0"/>
          </a:p>
        </p:txBody>
      </p:sp>
      <p:sp>
        <p:nvSpPr>
          <p:cNvPr id="3" name="Объект 2"/>
          <p:cNvSpPr>
            <a:spLocks noGrp="1"/>
          </p:cNvSpPr>
          <p:nvPr>
            <p:ph idx="1"/>
          </p:nvPr>
        </p:nvSpPr>
        <p:spPr>
          <a:xfrm>
            <a:off x="179512" y="1196752"/>
            <a:ext cx="8856984" cy="5544616"/>
          </a:xfrm>
        </p:spPr>
        <p:txBody>
          <a:bodyPr>
            <a:normAutofit/>
          </a:bodyPr>
          <a:lstStyle/>
          <a:p>
            <a:r>
              <a:rPr lang="en-US" dirty="0"/>
              <a:t>more than 40 projects under scientific agreements with leading scientific and industrial organizations of the </a:t>
            </a:r>
            <a:r>
              <a:rPr lang="en-US" dirty="0" smtClean="0"/>
              <a:t>country</a:t>
            </a:r>
          </a:p>
          <a:p>
            <a:r>
              <a:rPr lang="en-US" dirty="0" smtClean="0"/>
              <a:t>more </a:t>
            </a:r>
            <a:r>
              <a:rPr lang="en-US" dirty="0"/>
              <a:t>than 8 grants of the RFBR, </a:t>
            </a:r>
            <a:r>
              <a:rPr lang="en-US" dirty="0" smtClean="0"/>
              <a:t>grants from INTAS</a:t>
            </a:r>
            <a:r>
              <a:rPr lang="en-US" dirty="0"/>
              <a:t>, the International Science Center (ISTC), </a:t>
            </a:r>
            <a:endParaRPr lang="en-US" dirty="0" smtClean="0"/>
          </a:p>
          <a:p>
            <a:r>
              <a:rPr lang="en-US" dirty="0" smtClean="0"/>
              <a:t>projects </a:t>
            </a:r>
            <a:r>
              <a:rPr lang="en-US" dirty="0"/>
              <a:t>of fundamental research of the Presidium of the Russian Academy of Sciences, </a:t>
            </a:r>
            <a:endParaRPr lang="en-US" dirty="0" smtClean="0"/>
          </a:p>
          <a:p>
            <a:r>
              <a:rPr lang="en-US" dirty="0" smtClean="0"/>
              <a:t>a </a:t>
            </a:r>
            <a:r>
              <a:rPr lang="en-US" dirty="0"/>
              <a:t>grant from the Ministry of Education of the Russian Federation, participated in </a:t>
            </a:r>
            <a:endParaRPr lang="en-US" dirty="0" smtClean="0"/>
          </a:p>
          <a:p>
            <a:r>
              <a:rPr lang="en-US" dirty="0" smtClean="0"/>
              <a:t>grants </a:t>
            </a:r>
            <a:r>
              <a:rPr lang="en-US" dirty="0"/>
              <a:t>"Leading Scientific School", etc. </a:t>
            </a:r>
            <a:endParaRPr lang="en-US" dirty="0" smtClean="0"/>
          </a:p>
        </p:txBody>
      </p:sp>
    </p:spTree>
    <p:extLst>
      <p:ext uri="{BB962C8B-B14F-4D97-AF65-F5344CB8AC3E}">
        <p14:creationId xmlns:p14="http://schemas.microsoft.com/office/powerpoint/2010/main" val="2905631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6632"/>
            <a:ext cx="8229600" cy="1143000"/>
          </a:xfrm>
        </p:spPr>
        <p:txBody>
          <a:bodyPr/>
          <a:lstStyle/>
          <a:p>
            <a:r>
              <a:rPr lang="en-US" dirty="0" smtClean="0"/>
              <a:t>Biography</a:t>
            </a:r>
            <a:endParaRPr lang="ru-RU" dirty="0"/>
          </a:p>
        </p:txBody>
      </p:sp>
      <p:sp>
        <p:nvSpPr>
          <p:cNvPr id="3" name="Объект 2"/>
          <p:cNvSpPr>
            <a:spLocks noGrp="1"/>
          </p:cNvSpPr>
          <p:nvPr>
            <p:ph idx="1"/>
          </p:nvPr>
        </p:nvSpPr>
        <p:spPr>
          <a:xfrm>
            <a:off x="179512" y="1196752"/>
            <a:ext cx="8856984" cy="5544616"/>
          </a:xfrm>
        </p:spPr>
        <p:txBody>
          <a:bodyPr>
            <a:normAutofit fontScale="85000" lnSpcReduction="20000"/>
          </a:bodyPr>
          <a:lstStyle/>
          <a:p>
            <a:r>
              <a:rPr lang="en-US" dirty="0" smtClean="0"/>
              <a:t>1978 fundamentally </a:t>
            </a:r>
            <a:r>
              <a:rPr lang="en-US" dirty="0"/>
              <a:t>new approach to the construction and analysis of difference schemes is developed, based on the investigation of the characteristic properties of equations of hyperbolic type in the space of undetermined </a:t>
            </a:r>
            <a:r>
              <a:rPr lang="en-US" dirty="0" smtClean="0"/>
              <a:t>coefficients</a:t>
            </a:r>
          </a:p>
          <a:p>
            <a:r>
              <a:rPr lang="en-US" dirty="0" smtClean="0"/>
              <a:t>1984, 1990 </a:t>
            </a:r>
            <a:r>
              <a:rPr lang="en-US" dirty="0"/>
              <a:t>hybrid quasi-monotonic grid-characteristic difference schemes are </a:t>
            </a:r>
            <a:r>
              <a:rPr lang="en-US" dirty="0" smtClean="0"/>
              <a:t>constructed, </a:t>
            </a:r>
            <a:r>
              <a:rPr lang="en-US" dirty="0"/>
              <a:t>the basis of which consists of two schemes: monotonic and </a:t>
            </a:r>
            <a:r>
              <a:rPr lang="en-US" dirty="0" err="1"/>
              <a:t>nonmonotonic</a:t>
            </a:r>
            <a:r>
              <a:rPr lang="en-US" dirty="0"/>
              <a:t>.</a:t>
            </a:r>
            <a:endParaRPr lang="ru-RU" dirty="0"/>
          </a:p>
          <a:p>
            <a:r>
              <a:rPr lang="en-US" dirty="0" smtClean="0"/>
              <a:t>1990-1999 a </a:t>
            </a:r>
            <a:r>
              <a:rPr lang="en-US" dirty="0"/>
              <a:t>series of pioneering works in which </a:t>
            </a:r>
            <a:r>
              <a:rPr lang="en-US" dirty="0" smtClean="0"/>
              <a:t>AS </a:t>
            </a:r>
            <a:r>
              <a:rPr lang="en-US" dirty="0"/>
              <a:t>develops </a:t>
            </a:r>
            <a:r>
              <a:rPr lang="en-US" dirty="0" err="1"/>
              <a:t>majorant</a:t>
            </a:r>
            <a:r>
              <a:rPr lang="en-US" dirty="0"/>
              <a:t> difference schemes for the numerical solution of multidimensional equations and systems of equations of both hyperbolic and parabolic types on unstructured computational grids that make it possible to obtain monotonic numerical solutions in domains of integration with complex geometry, including multiply </a:t>
            </a:r>
            <a:r>
              <a:rPr lang="en-US" dirty="0" smtClean="0"/>
              <a:t>connected.</a:t>
            </a:r>
            <a:endParaRPr lang="ru-RU" dirty="0"/>
          </a:p>
        </p:txBody>
      </p:sp>
    </p:spTree>
    <p:extLst>
      <p:ext uri="{BB962C8B-B14F-4D97-AF65-F5344CB8AC3E}">
        <p14:creationId xmlns:p14="http://schemas.microsoft.com/office/powerpoint/2010/main" val="356012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0340" y="836712"/>
            <a:ext cx="8954147" cy="1470025"/>
          </a:xfrm>
        </p:spPr>
        <p:txBody>
          <a:bodyPr>
            <a:normAutofit fontScale="90000"/>
          </a:bodyPr>
          <a:lstStyle/>
          <a:p>
            <a:r>
              <a:rPr lang="en-US" sz="3600" b="1" dirty="0"/>
              <a:t>Academician of the Russian Academy of Sciences</a:t>
            </a:r>
            <a:r>
              <a:rPr lang="ru-RU" sz="3600" dirty="0"/>
              <a:t/>
            </a:r>
            <a:br>
              <a:rPr lang="ru-RU" sz="3600" dirty="0"/>
            </a:br>
            <a:r>
              <a:rPr lang="ru-RU" b="1" dirty="0" err="1"/>
              <a:t>Kholodov</a:t>
            </a:r>
            <a:r>
              <a:rPr lang="ru-RU" b="1" dirty="0"/>
              <a:t> </a:t>
            </a:r>
            <a:r>
              <a:rPr lang="ru-RU" b="1" dirty="0" err="1"/>
              <a:t>Alexander</a:t>
            </a:r>
            <a:r>
              <a:rPr lang="ru-RU" b="1" dirty="0"/>
              <a:t> </a:t>
            </a:r>
            <a:r>
              <a:rPr lang="ru-RU" b="1" dirty="0" err="1"/>
              <a:t>Sergeevich</a:t>
            </a:r>
            <a:r>
              <a:rPr lang="ru-RU" dirty="0"/>
              <a:t/>
            </a:r>
            <a:br>
              <a:rPr lang="ru-RU" dirty="0"/>
            </a:br>
            <a:r>
              <a:rPr lang="en-US" b="1" dirty="0" smtClean="0"/>
              <a:t>In Memoriam</a:t>
            </a:r>
            <a:endParaRPr lang="ru-RU" dirty="0"/>
          </a:p>
        </p:txBody>
      </p:sp>
      <p:pic>
        <p:nvPicPr>
          <p:cNvPr id="1026" name="Рисунок 3" descr="http://www.icad.org.ru/wp-content/uploads/2013/03/KholodovAS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468503"/>
            <a:ext cx="4896544" cy="3675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62646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6632"/>
            <a:ext cx="8229600" cy="1143000"/>
          </a:xfrm>
        </p:spPr>
        <p:txBody>
          <a:bodyPr/>
          <a:lstStyle/>
          <a:p>
            <a:r>
              <a:rPr lang="en-US" dirty="0" smtClean="0"/>
              <a:t>Grid-characteristic </a:t>
            </a:r>
            <a:r>
              <a:rPr lang="en-US" dirty="0"/>
              <a:t>method</a:t>
            </a:r>
            <a:endParaRPr lang="ru-RU" dirty="0"/>
          </a:p>
        </p:txBody>
      </p:sp>
      <p:sp>
        <p:nvSpPr>
          <p:cNvPr id="3" name="Объект 2"/>
          <p:cNvSpPr>
            <a:spLocks noGrp="1"/>
          </p:cNvSpPr>
          <p:nvPr>
            <p:ph idx="1"/>
          </p:nvPr>
        </p:nvSpPr>
        <p:spPr>
          <a:xfrm>
            <a:off x="179512" y="1196752"/>
            <a:ext cx="8856984" cy="5544616"/>
          </a:xfrm>
        </p:spPr>
        <p:txBody>
          <a:bodyPr>
            <a:normAutofit fontScale="92500" lnSpcReduction="10000"/>
          </a:bodyPr>
          <a:lstStyle/>
          <a:p>
            <a:pPr marL="0" lvl="0" indent="0">
              <a:buNone/>
            </a:pPr>
            <a:r>
              <a:rPr lang="ru-RU" dirty="0"/>
              <a:t>Магомедов К.М., Холодов А.С. О построении разностных схем для уравнений гиперболического типа на основе характеристических соотношений // Журнал вычислительной математики и математической физики. </a:t>
            </a:r>
            <a:r>
              <a:rPr lang="ru-RU" b="1" dirty="0"/>
              <a:t>1969</a:t>
            </a:r>
            <a:r>
              <a:rPr lang="ru-RU" dirty="0"/>
              <a:t>, 9(2), с. 373-386.</a:t>
            </a:r>
          </a:p>
          <a:p>
            <a:endParaRPr lang="en-US" dirty="0"/>
          </a:p>
          <a:p>
            <a:r>
              <a:rPr lang="en-US" sz="3000" dirty="0" err="1" smtClean="0"/>
              <a:t>aerohydrodynamics</a:t>
            </a:r>
            <a:endParaRPr lang="en-US" sz="3000" dirty="0" smtClean="0"/>
          </a:p>
          <a:p>
            <a:r>
              <a:rPr lang="en-US" sz="3000" dirty="0" smtClean="0"/>
              <a:t>plasma dynamics</a:t>
            </a:r>
          </a:p>
          <a:p>
            <a:r>
              <a:rPr lang="en-US" sz="3000" dirty="0" smtClean="0"/>
              <a:t>deformable </a:t>
            </a:r>
            <a:r>
              <a:rPr lang="en-US" sz="3000" dirty="0"/>
              <a:t>solids </a:t>
            </a:r>
            <a:r>
              <a:rPr lang="en-US" sz="3000" dirty="0" smtClean="0"/>
              <a:t>mechanics</a:t>
            </a:r>
          </a:p>
          <a:p>
            <a:r>
              <a:rPr lang="en-US" sz="3000" dirty="0" err="1" smtClean="0"/>
              <a:t>geomechanics</a:t>
            </a:r>
            <a:endParaRPr lang="en-US" sz="3000" dirty="0" smtClean="0"/>
          </a:p>
          <a:p>
            <a:r>
              <a:rPr lang="en-US" sz="3000" dirty="0" smtClean="0"/>
              <a:t>Seismic</a:t>
            </a:r>
          </a:p>
          <a:p>
            <a:r>
              <a:rPr lang="en-US" sz="3000" dirty="0" smtClean="0"/>
              <a:t>medicine</a:t>
            </a:r>
            <a:endParaRPr lang="ru-RU" sz="3000" b="1" dirty="0"/>
          </a:p>
        </p:txBody>
      </p:sp>
      <p:sp>
        <p:nvSpPr>
          <p:cNvPr id="4" name="TextBox 3"/>
          <p:cNvSpPr txBox="1"/>
          <p:nvPr/>
        </p:nvSpPr>
        <p:spPr>
          <a:xfrm>
            <a:off x="5013419" y="3789040"/>
            <a:ext cx="4464496" cy="2862322"/>
          </a:xfrm>
          <a:prstGeom prst="rect">
            <a:avLst/>
          </a:prstGeom>
          <a:noFill/>
        </p:spPr>
        <p:txBody>
          <a:bodyPr wrap="square" rtlCol="0">
            <a:spAutoFit/>
          </a:bodyPr>
          <a:lstStyle/>
          <a:p>
            <a:pPr marL="457200" indent="-457200">
              <a:buFont typeface="Arial" panose="020B0604020202020204" pitchFamily="34" charset="0"/>
              <a:buChar char="•"/>
            </a:pPr>
            <a:r>
              <a:rPr lang="en-US" sz="3000" dirty="0" err="1"/>
              <a:t>TsNIIMash</a:t>
            </a:r>
            <a:r>
              <a:rPr lang="en-US" sz="3000" dirty="0"/>
              <a:t>, </a:t>
            </a:r>
            <a:endParaRPr lang="en-US" sz="3000" dirty="0" smtClean="0"/>
          </a:p>
          <a:p>
            <a:pPr marL="457200" indent="-457200">
              <a:buFont typeface="Arial" panose="020B0604020202020204" pitchFamily="34" charset="0"/>
              <a:buChar char="•"/>
            </a:pPr>
            <a:r>
              <a:rPr lang="en-US" sz="3000" dirty="0" smtClean="0"/>
              <a:t>NPO </a:t>
            </a:r>
            <a:r>
              <a:rPr lang="en-US" sz="3000" dirty="0" err="1"/>
              <a:t>Lavochkin</a:t>
            </a:r>
            <a:r>
              <a:rPr lang="en-US" sz="3000" dirty="0"/>
              <a:t>, </a:t>
            </a:r>
            <a:endParaRPr lang="en-US" sz="3000" dirty="0" smtClean="0"/>
          </a:p>
          <a:p>
            <a:pPr marL="457200" indent="-457200">
              <a:buFont typeface="Arial" panose="020B0604020202020204" pitchFamily="34" charset="0"/>
              <a:buChar char="•"/>
            </a:pPr>
            <a:r>
              <a:rPr lang="en-US" sz="3000" dirty="0" smtClean="0"/>
              <a:t>NPO </a:t>
            </a:r>
            <a:r>
              <a:rPr lang="en-US" sz="3000" dirty="0" err="1"/>
              <a:t>Energia</a:t>
            </a:r>
            <a:r>
              <a:rPr lang="en-US" sz="3000" dirty="0"/>
              <a:t>, </a:t>
            </a:r>
            <a:endParaRPr lang="en-US" sz="3000" dirty="0" smtClean="0"/>
          </a:p>
          <a:p>
            <a:pPr marL="457200" indent="-457200">
              <a:buFont typeface="Arial" panose="020B0604020202020204" pitchFamily="34" charset="0"/>
              <a:buChar char="•"/>
            </a:pPr>
            <a:r>
              <a:rPr lang="en-US" sz="3000" dirty="0" smtClean="0"/>
              <a:t>NPO </a:t>
            </a:r>
            <a:r>
              <a:rPr lang="en-US" sz="3000" dirty="0" err="1"/>
              <a:t>Mashinostroenie</a:t>
            </a:r>
            <a:r>
              <a:rPr lang="en-US" sz="3000" dirty="0"/>
              <a:t>, </a:t>
            </a:r>
            <a:endParaRPr lang="en-US" sz="3000" dirty="0" smtClean="0"/>
          </a:p>
          <a:p>
            <a:pPr marL="457200" indent="-457200">
              <a:buFont typeface="Arial" panose="020B0604020202020204" pitchFamily="34" charset="0"/>
              <a:buChar char="•"/>
            </a:pPr>
            <a:r>
              <a:rPr lang="en-US" sz="3000" dirty="0" smtClean="0"/>
              <a:t>NPO </a:t>
            </a:r>
            <a:r>
              <a:rPr lang="en-US" sz="3000" dirty="0" err="1"/>
              <a:t>Astrofizika</a:t>
            </a:r>
            <a:r>
              <a:rPr lang="en-US" sz="3000" dirty="0"/>
              <a:t>, </a:t>
            </a:r>
            <a:endParaRPr lang="en-US" sz="3000" dirty="0" smtClean="0"/>
          </a:p>
          <a:p>
            <a:pPr marL="457200" indent="-457200">
              <a:buFont typeface="Arial" panose="020B0604020202020204" pitchFamily="34" charset="0"/>
              <a:buChar char="•"/>
            </a:pPr>
            <a:r>
              <a:rPr lang="en-US" sz="3000" dirty="0" smtClean="0"/>
              <a:t>RAS </a:t>
            </a:r>
            <a:r>
              <a:rPr lang="en-US" sz="3000" dirty="0"/>
              <a:t>CC</a:t>
            </a:r>
            <a:endParaRPr lang="ru-RU" sz="3000" b="1" dirty="0"/>
          </a:p>
        </p:txBody>
      </p:sp>
    </p:spTree>
    <p:extLst>
      <p:ext uri="{BB962C8B-B14F-4D97-AF65-F5344CB8AC3E}">
        <p14:creationId xmlns:p14="http://schemas.microsoft.com/office/powerpoint/2010/main" val="3807755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6632"/>
            <a:ext cx="8229600" cy="1143000"/>
          </a:xfrm>
        </p:spPr>
        <p:txBody>
          <a:bodyPr/>
          <a:lstStyle/>
          <a:p>
            <a:endParaRPr lang="ru-RU" dirty="0"/>
          </a:p>
        </p:txBody>
      </p:sp>
      <p:sp>
        <p:nvSpPr>
          <p:cNvPr id="3" name="Объект 2"/>
          <p:cNvSpPr>
            <a:spLocks noGrp="1"/>
          </p:cNvSpPr>
          <p:nvPr>
            <p:ph idx="1"/>
          </p:nvPr>
        </p:nvSpPr>
        <p:spPr>
          <a:xfrm>
            <a:off x="179512" y="1196752"/>
            <a:ext cx="2736304" cy="5544616"/>
          </a:xfrm>
        </p:spPr>
        <p:txBody>
          <a:bodyPr>
            <a:normAutofit/>
          </a:bodyPr>
          <a:lstStyle/>
          <a:p>
            <a:pPr marL="0" lvl="0" indent="0">
              <a:buNone/>
            </a:pPr>
            <a:endParaRPr lang="ru-RU" sz="3000" b="1" dirty="0"/>
          </a:p>
        </p:txBody>
      </p:sp>
      <p:pic>
        <p:nvPicPr>
          <p:cNvPr id="2050" name="Picture 2" descr="F:\Конференция\Kh\IMG_20180315_14262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0000" y="1080000"/>
            <a:ext cx="4248472" cy="5664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85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6632"/>
            <a:ext cx="8229600" cy="1143000"/>
          </a:xfrm>
        </p:spPr>
        <p:txBody>
          <a:bodyPr/>
          <a:lstStyle/>
          <a:p>
            <a:endParaRPr lang="ru-RU" dirty="0"/>
          </a:p>
        </p:txBody>
      </p:sp>
      <p:sp>
        <p:nvSpPr>
          <p:cNvPr id="3" name="Объект 2"/>
          <p:cNvSpPr>
            <a:spLocks noGrp="1"/>
          </p:cNvSpPr>
          <p:nvPr>
            <p:ph idx="1"/>
          </p:nvPr>
        </p:nvSpPr>
        <p:spPr>
          <a:xfrm>
            <a:off x="179512" y="1196752"/>
            <a:ext cx="2736304" cy="5544616"/>
          </a:xfrm>
        </p:spPr>
        <p:txBody>
          <a:bodyPr>
            <a:normAutofit/>
          </a:bodyPr>
          <a:lstStyle/>
          <a:p>
            <a:pPr marL="0" lvl="0" indent="0">
              <a:buNone/>
            </a:pPr>
            <a:endParaRPr lang="ru-RU" sz="3000" b="1" dirty="0"/>
          </a:p>
        </p:txBody>
      </p:sp>
      <p:pic>
        <p:nvPicPr>
          <p:cNvPr id="3074" name="Picture 2" descr="F:\Конференция\Kh\IMG_20180315_14403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0000" y="1080000"/>
            <a:ext cx="4176464" cy="5568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059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6632"/>
            <a:ext cx="8229600" cy="1143000"/>
          </a:xfrm>
        </p:spPr>
        <p:txBody>
          <a:bodyPr/>
          <a:lstStyle/>
          <a:p>
            <a:endParaRPr lang="ru-RU" dirty="0"/>
          </a:p>
        </p:txBody>
      </p:sp>
      <p:sp>
        <p:nvSpPr>
          <p:cNvPr id="3" name="Объект 2"/>
          <p:cNvSpPr>
            <a:spLocks noGrp="1"/>
          </p:cNvSpPr>
          <p:nvPr>
            <p:ph idx="1"/>
          </p:nvPr>
        </p:nvSpPr>
        <p:spPr>
          <a:xfrm>
            <a:off x="179512" y="1196752"/>
            <a:ext cx="2736304" cy="5544616"/>
          </a:xfrm>
        </p:spPr>
        <p:txBody>
          <a:bodyPr>
            <a:normAutofit/>
          </a:bodyPr>
          <a:lstStyle/>
          <a:p>
            <a:pPr marL="0" lvl="0" indent="0">
              <a:buNone/>
            </a:pPr>
            <a:endParaRPr lang="ru-RU" sz="3000" b="1" dirty="0"/>
          </a:p>
        </p:txBody>
      </p:sp>
      <p:pic>
        <p:nvPicPr>
          <p:cNvPr id="4098" name="Picture 2" descr="F:\Конференция\Kh\IMG_20180315_14424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0000" y="1080000"/>
            <a:ext cx="4251960" cy="566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605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6632"/>
            <a:ext cx="8229600" cy="1143000"/>
          </a:xfrm>
        </p:spPr>
        <p:txBody>
          <a:bodyPr/>
          <a:lstStyle/>
          <a:p>
            <a:endParaRPr lang="ru-RU" dirty="0"/>
          </a:p>
        </p:txBody>
      </p:sp>
      <p:sp>
        <p:nvSpPr>
          <p:cNvPr id="3" name="Объект 2"/>
          <p:cNvSpPr>
            <a:spLocks noGrp="1"/>
          </p:cNvSpPr>
          <p:nvPr>
            <p:ph idx="1"/>
          </p:nvPr>
        </p:nvSpPr>
        <p:spPr>
          <a:xfrm>
            <a:off x="179512" y="1196752"/>
            <a:ext cx="2736304" cy="5544616"/>
          </a:xfrm>
        </p:spPr>
        <p:txBody>
          <a:bodyPr>
            <a:normAutofit/>
          </a:bodyPr>
          <a:lstStyle/>
          <a:p>
            <a:pPr marL="0" lvl="0" indent="0">
              <a:buNone/>
            </a:pPr>
            <a:endParaRPr lang="ru-RU" sz="3000" b="1" dirty="0"/>
          </a:p>
        </p:txBody>
      </p:sp>
      <p:pic>
        <p:nvPicPr>
          <p:cNvPr id="5122" name="Picture 2" descr="F:\Конференция\Kh\IMG_20180315_14434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0000" y="1080000"/>
            <a:ext cx="4251960" cy="566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590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6632"/>
            <a:ext cx="8229600" cy="1143000"/>
          </a:xfrm>
        </p:spPr>
        <p:txBody>
          <a:bodyPr/>
          <a:lstStyle/>
          <a:p>
            <a:endParaRPr lang="ru-RU" dirty="0"/>
          </a:p>
        </p:txBody>
      </p:sp>
      <p:sp>
        <p:nvSpPr>
          <p:cNvPr id="3" name="Объект 2"/>
          <p:cNvSpPr>
            <a:spLocks noGrp="1"/>
          </p:cNvSpPr>
          <p:nvPr>
            <p:ph idx="1"/>
          </p:nvPr>
        </p:nvSpPr>
        <p:spPr>
          <a:xfrm>
            <a:off x="179512" y="1196752"/>
            <a:ext cx="2736304" cy="5544616"/>
          </a:xfrm>
        </p:spPr>
        <p:txBody>
          <a:bodyPr>
            <a:normAutofit/>
          </a:bodyPr>
          <a:lstStyle/>
          <a:p>
            <a:pPr marL="0" lvl="0" indent="0">
              <a:buNone/>
            </a:pPr>
            <a:endParaRPr lang="ru-RU" sz="3000" b="1" dirty="0"/>
          </a:p>
        </p:txBody>
      </p:sp>
      <p:pic>
        <p:nvPicPr>
          <p:cNvPr id="6146" name="Picture 2" descr="F:\Конференция\Kh\IMG_20180315_14441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0000" y="1080000"/>
            <a:ext cx="4251960" cy="566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28067"/>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636</Words>
  <Application>Microsoft Office PowerPoint</Application>
  <PresentationFormat>Экран (4:3)</PresentationFormat>
  <Paragraphs>96</Paragraphs>
  <Slides>30</Slides>
  <Notes>14</Notes>
  <HiddenSlides>0</HiddenSlides>
  <MMClips>0</MMClips>
  <ScaleCrop>false</ScaleCrop>
  <HeadingPairs>
    <vt:vector size="4" baseType="variant">
      <vt:variant>
        <vt:lpstr>Тема</vt:lpstr>
      </vt:variant>
      <vt:variant>
        <vt:i4>1</vt:i4>
      </vt:variant>
      <vt:variant>
        <vt:lpstr>Заголовки слайдов</vt:lpstr>
      </vt:variant>
      <vt:variant>
        <vt:i4>30</vt:i4>
      </vt:variant>
    </vt:vector>
  </HeadingPairs>
  <TitlesOfParts>
    <vt:vector size="31" baseType="lpstr">
      <vt:lpstr>Тема Office</vt:lpstr>
      <vt:lpstr>Academician of the Russian Academy of Sciences Kholodov Alexander Sergeevich Life and Work </vt:lpstr>
      <vt:lpstr>Biography</vt:lpstr>
      <vt:lpstr>Biography</vt:lpstr>
      <vt:lpstr>Grid-characteristic method</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Modeling on graphs </vt:lpstr>
      <vt:lpstr>Modeling on graphs </vt:lpstr>
      <vt:lpstr>Distribution of atmospheric pollution</vt:lpstr>
      <vt:lpstr>Презентация PowerPoint</vt:lpstr>
      <vt:lpstr>Презентация PowerPoint</vt:lpstr>
      <vt:lpstr>Презентация PowerPoint</vt:lpstr>
      <vt:lpstr>Torso impact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Biography</vt:lpstr>
      <vt:lpstr>Academician of the Russian Academy of Sciences Kholodov Alexander Sergeevich In Memoriam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Academician of the Russian Academy of Sciences Kholodov Alexander Sergeevich Life and Work </dc:title>
  <cp:lastModifiedBy>Amisto</cp:lastModifiedBy>
  <cp:revision>66</cp:revision>
  <dcterms:modified xsi:type="dcterms:W3CDTF">2018-03-23T06:07:22Z</dcterms:modified>
</cp:coreProperties>
</file>